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484" r:id="rId2"/>
    <p:sldId id="485" r:id="rId3"/>
    <p:sldId id="492" r:id="rId4"/>
    <p:sldId id="496" r:id="rId5"/>
    <p:sldId id="494" r:id="rId6"/>
    <p:sldId id="493" r:id="rId7"/>
    <p:sldId id="486" r:id="rId8"/>
    <p:sldId id="501" r:id="rId9"/>
    <p:sldId id="498" r:id="rId10"/>
    <p:sldId id="499" r:id="rId11"/>
    <p:sldId id="503" r:id="rId12"/>
    <p:sldId id="504" r:id="rId13"/>
    <p:sldId id="502" r:id="rId14"/>
    <p:sldId id="500" r:id="rId15"/>
    <p:sldId id="491" r:id="rId16"/>
    <p:sldId id="526" r:id="rId17"/>
    <p:sldId id="487" r:id="rId18"/>
    <p:sldId id="488" r:id="rId19"/>
    <p:sldId id="489" r:id="rId20"/>
    <p:sldId id="505" r:id="rId21"/>
    <p:sldId id="506" r:id="rId22"/>
    <p:sldId id="507" r:id="rId23"/>
    <p:sldId id="508" r:id="rId24"/>
    <p:sldId id="490" r:id="rId25"/>
    <p:sldId id="527" r:id="rId26"/>
    <p:sldId id="512" r:id="rId27"/>
    <p:sldId id="510" r:id="rId28"/>
    <p:sldId id="511" r:id="rId29"/>
    <p:sldId id="514" r:id="rId30"/>
    <p:sldId id="515" r:id="rId31"/>
    <p:sldId id="522" r:id="rId32"/>
    <p:sldId id="523" r:id="rId33"/>
    <p:sldId id="524" r:id="rId34"/>
    <p:sldId id="525" r:id="rId35"/>
    <p:sldId id="516" r:id="rId36"/>
    <p:sldId id="517" r:id="rId37"/>
    <p:sldId id="518" r:id="rId38"/>
  </p:sldIdLst>
  <p:sldSz cx="9144000" cy="6858000" type="screen4x3"/>
  <p:notesSz cx="6797675" cy="9928225"/>
  <p:custDataLst>
    <p:tags r:id="rId41"/>
  </p:custDataLst>
  <p:defaultTextStyle>
    <a:defPPr>
      <a:defRPr lang="en-US"/>
    </a:defPPr>
    <a:lvl1pPr algn="l" rtl="0" eaLnBrk="0" fontAlgn="base" hangingPunct="0">
      <a:spcBef>
        <a:spcPct val="0"/>
      </a:spcBef>
      <a:spcAft>
        <a:spcPct val="0"/>
      </a:spcAft>
      <a:defRPr kumimoji="1" kern="1200">
        <a:solidFill>
          <a:schemeClr val="tx1"/>
        </a:solidFill>
        <a:latin typeface="Arial" charset="0"/>
        <a:ea typeface="新細明體" charset="-120"/>
        <a:cs typeface="+mn-cs"/>
      </a:defRPr>
    </a:lvl1pPr>
    <a:lvl2pPr marL="4556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2pPr>
    <a:lvl3pPr marL="9128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3pPr>
    <a:lvl4pPr marL="13700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4pPr>
    <a:lvl5pPr marL="18272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nlab-user" initials="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FFFF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1" autoAdjust="0"/>
    <p:restoredTop sz="84075" autoAdjust="0"/>
  </p:normalViewPr>
  <p:slideViewPr>
    <p:cSldViewPr>
      <p:cViewPr varScale="1">
        <p:scale>
          <a:sx n="96" d="100"/>
          <a:sy n="96" d="100"/>
        </p:scale>
        <p:origin x="1794" y="84"/>
      </p:cViewPr>
      <p:guideLst>
        <p:guide orient="horz" pos="2160"/>
        <p:guide pos="2880"/>
      </p:guideLst>
    </p:cSldViewPr>
  </p:slideViewPr>
  <p:outlineViewPr>
    <p:cViewPr>
      <p:scale>
        <a:sx n="33" d="100"/>
        <a:sy n="33" d="100"/>
      </p:scale>
      <p:origin x="0" y="1098"/>
    </p:cViewPr>
  </p:outlineViewPr>
  <p:notesTextViewPr>
    <p:cViewPr>
      <p:scale>
        <a:sx n="3" d="2"/>
        <a:sy n="3" d="2"/>
      </p:scale>
      <p:origin x="0" y="0"/>
    </p:cViewPr>
  </p:notesTextViewPr>
  <p:sorterViewPr>
    <p:cViewPr>
      <p:scale>
        <a:sx n="66" d="100"/>
        <a:sy n="66" d="100"/>
      </p:scale>
      <p:origin x="0" y="-4128"/>
    </p:cViewPr>
  </p:sorterViewPr>
  <p:notesViewPr>
    <p:cSldViewPr>
      <p:cViewPr varScale="1">
        <p:scale>
          <a:sx n="77" d="100"/>
          <a:sy n="77" d="100"/>
        </p:scale>
        <p:origin x="1452" y="11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6674" cy="496179"/>
          </a:xfrm>
          <a:prstGeom prst="rect">
            <a:avLst/>
          </a:prstGeom>
        </p:spPr>
        <p:txBody>
          <a:bodyPr vert="horz" lIns="92446" tIns="46223" rIns="92446" bIns="46223" rtlCol="0"/>
          <a:lstStyle>
            <a:lvl1pPr algn="l" eaLnBrk="1" hangingPunct="1">
              <a:defRPr kumimoji="0" sz="1200">
                <a:latin typeface="Arial" charset="0"/>
                <a:ea typeface="+mn-ea"/>
                <a:cs typeface="Arial" charset="0"/>
              </a:defRPr>
            </a:lvl1pPr>
          </a:lstStyle>
          <a:p>
            <a:pPr>
              <a:defRPr/>
            </a:pPr>
            <a:endParaRPr lang="zh-TW" altLang="en-US">
              <a:latin typeface="Times New Roman" panose="02020603050405020304" pitchFamily="18" charset="0"/>
              <a:cs typeface="Times New Roman" panose="02020603050405020304" pitchFamily="18" charset="0"/>
            </a:endParaRPr>
          </a:p>
        </p:txBody>
      </p:sp>
      <p:sp>
        <p:nvSpPr>
          <p:cNvPr id="3" name="日期版面配置區 2"/>
          <p:cNvSpPr>
            <a:spLocks noGrp="1"/>
          </p:cNvSpPr>
          <p:nvPr>
            <p:ph type="dt" sz="quarter" idx="1"/>
          </p:nvPr>
        </p:nvSpPr>
        <p:spPr>
          <a:xfrm>
            <a:off x="3849915" y="2"/>
            <a:ext cx="2946674" cy="496179"/>
          </a:xfrm>
          <a:prstGeom prst="rect">
            <a:avLst/>
          </a:prstGeom>
        </p:spPr>
        <p:txBody>
          <a:bodyPr vert="horz" lIns="92446" tIns="46223" rIns="92446" bIns="46223" rtlCol="0"/>
          <a:lstStyle>
            <a:lvl1pPr algn="r" eaLnBrk="1" hangingPunct="1">
              <a:defRPr kumimoji="0" sz="1200">
                <a:latin typeface="Arial" charset="0"/>
                <a:ea typeface="+mn-ea"/>
                <a:cs typeface="Arial" charset="0"/>
              </a:defRPr>
            </a:lvl1pPr>
          </a:lstStyle>
          <a:p>
            <a:pPr>
              <a:defRPr/>
            </a:pPr>
            <a:fld id="{5D68CE3B-6993-4CF0-BA64-FC0571BD932F}" type="datetimeFigureOut">
              <a:rPr lang="zh-TW" altLang="en-US">
                <a:latin typeface="Times New Roman" panose="02020603050405020304" pitchFamily="18" charset="0"/>
                <a:cs typeface="Times New Roman" panose="02020603050405020304" pitchFamily="18" charset="0"/>
              </a:rPr>
              <a:pPr>
                <a:defRPr/>
              </a:pPr>
              <a:t>2022/12/5</a:t>
            </a:fld>
            <a:endParaRPr lang="zh-TW" altLang="en-US">
              <a:latin typeface="Times New Roman" panose="02020603050405020304" pitchFamily="18" charset="0"/>
              <a:cs typeface="Times New Roman" panose="02020603050405020304" pitchFamily="18" charset="0"/>
            </a:endParaRPr>
          </a:p>
        </p:txBody>
      </p:sp>
      <p:sp>
        <p:nvSpPr>
          <p:cNvPr id="4" name="頁尾版面配置區 3"/>
          <p:cNvSpPr>
            <a:spLocks noGrp="1"/>
          </p:cNvSpPr>
          <p:nvPr>
            <p:ph type="ftr" sz="quarter" idx="2"/>
          </p:nvPr>
        </p:nvSpPr>
        <p:spPr>
          <a:xfrm>
            <a:off x="0" y="9429730"/>
            <a:ext cx="2946674" cy="496179"/>
          </a:xfrm>
          <a:prstGeom prst="rect">
            <a:avLst/>
          </a:prstGeom>
        </p:spPr>
        <p:txBody>
          <a:bodyPr vert="horz" lIns="92446" tIns="46223" rIns="92446" bIns="46223" rtlCol="0" anchor="b"/>
          <a:lstStyle>
            <a:lvl1pPr algn="l" eaLnBrk="1" hangingPunct="1">
              <a:defRPr kumimoji="0" sz="1200">
                <a:latin typeface="Arial" charset="0"/>
                <a:ea typeface="+mn-ea"/>
                <a:cs typeface="Arial" charset="0"/>
              </a:defRPr>
            </a:lvl1pPr>
          </a:lstStyle>
          <a:p>
            <a:pPr>
              <a:defRPr/>
            </a:pPr>
            <a:endParaRPr lang="zh-TW" altLang="en-US">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3"/>
          </p:nvPr>
        </p:nvSpPr>
        <p:spPr>
          <a:xfrm>
            <a:off x="3849915" y="9429730"/>
            <a:ext cx="2946674" cy="496179"/>
          </a:xfrm>
          <a:prstGeom prst="rect">
            <a:avLst/>
          </a:prstGeom>
        </p:spPr>
        <p:txBody>
          <a:bodyPr vert="horz" wrap="square" lIns="92446" tIns="46223" rIns="92446" bIns="46223" numCol="1" anchor="b" anchorCtr="0" compatLnSpc="1">
            <a:prstTxWarp prst="textNoShape">
              <a:avLst/>
            </a:prstTxWarp>
          </a:bodyPr>
          <a:lstStyle>
            <a:lvl1pPr algn="r" eaLnBrk="1" hangingPunct="1">
              <a:defRPr kumimoji="0" sz="1200"/>
            </a:lvl1pPr>
          </a:lstStyle>
          <a:p>
            <a:fld id="{432C92A8-C434-47E9-9C27-677AEA8A8EBC}" type="slidenum">
              <a:rPr lang="zh-TW" altLang="en-US">
                <a:latin typeface="Times New Roman" panose="02020603050405020304" pitchFamily="18" charset="0"/>
              </a:rPr>
              <a:pPr/>
              <a:t>‹#›</a:t>
            </a:fld>
            <a:endParaRPr lang="zh-TW" altLang="en-US">
              <a:latin typeface="Times New Roman" panose="02020603050405020304" pitchFamily="18" charset="0"/>
            </a:endParaRPr>
          </a:p>
        </p:txBody>
      </p:sp>
    </p:spTree>
    <p:extLst>
      <p:ext uri="{BB962C8B-B14F-4D97-AF65-F5344CB8AC3E}">
        <p14:creationId xmlns:p14="http://schemas.microsoft.com/office/powerpoint/2010/main" val="558785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6674" cy="496179"/>
          </a:xfrm>
          <a:prstGeom prst="rect">
            <a:avLst/>
          </a:prstGeom>
        </p:spPr>
        <p:txBody>
          <a:bodyPr vert="horz" lIns="92446" tIns="46223" rIns="92446" bIns="46223" rtlCol="0"/>
          <a:lstStyle>
            <a:lvl1pPr algn="l" eaLnBrk="1" hangingPunct="1">
              <a:defRPr kumimoji="0" sz="1200">
                <a:latin typeface="Times New Roman" panose="02020603050405020304" pitchFamily="18" charset="0"/>
                <a:ea typeface="+mn-ea"/>
                <a:cs typeface="Times New Roman" panose="02020603050405020304" pitchFamily="18" charset="0"/>
              </a:defRPr>
            </a:lvl1pPr>
          </a:lstStyle>
          <a:p>
            <a:pPr>
              <a:defRPr/>
            </a:pPr>
            <a:endParaRPr lang="zh-TW" altLang="en-US"/>
          </a:p>
        </p:txBody>
      </p:sp>
      <p:sp>
        <p:nvSpPr>
          <p:cNvPr id="3" name="日期版面配置區 2"/>
          <p:cNvSpPr>
            <a:spLocks noGrp="1"/>
          </p:cNvSpPr>
          <p:nvPr>
            <p:ph type="dt" idx="1"/>
          </p:nvPr>
        </p:nvSpPr>
        <p:spPr>
          <a:xfrm>
            <a:off x="3849915" y="2"/>
            <a:ext cx="2946674" cy="496179"/>
          </a:xfrm>
          <a:prstGeom prst="rect">
            <a:avLst/>
          </a:prstGeom>
        </p:spPr>
        <p:txBody>
          <a:bodyPr vert="horz" lIns="92446" tIns="46223" rIns="92446" bIns="46223" rtlCol="0"/>
          <a:lstStyle>
            <a:lvl1pPr algn="r" eaLnBrk="1" hangingPunct="1">
              <a:defRPr kumimoji="0" sz="1200">
                <a:latin typeface="Times New Roman" panose="02020603050405020304" pitchFamily="18" charset="0"/>
                <a:ea typeface="+mn-ea"/>
                <a:cs typeface="Times New Roman" panose="02020603050405020304" pitchFamily="18" charset="0"/>
              </a:defRPr>
            </a:lvl1pPr>
          </a:lstStyle>
          <a:p>
            <a:pPr>
              <a:defRPr/>
            </a:pPr>
            <a:fld id="{1C9893F2-E477-4E81-BD53-64701E1EC461}" type="datetimeFigureOut">
              <a:rPr lang="zh-TW" altLang="en-US" smtClean="0"/>
              <a:pPr>
                <a:defRPr/>
              </a:pPr>
              <a:t>2022/12/5</a:t>
            </a:fld>
            <a:endParaRPr lang="zh-TW" altLang="en-US"/>
          </a:p>
        </p:txBody>
      </p:sp>
      <p:sp>
        <p:nvSpPr>
          <p:cNvPr id="4" name="投影片圖像版面配置區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2446" tIns="46223" rIns="92446" bIns="46223" rtlCol="0" anchor="ctr"/>
          <a:lstStyle/>
          <a:p>
            <a:pPr lvl="0"/>
            <a:endParaRPr lang="zh-TW" altLang="en-US" noProof="0"/>
          </a:p>
        </p:txBody>
      </p:sp>
      <p:sp>
        <p:nvSpPr>
          <p:cNvPr id="5" name="備忘稿版面配置區 4"/>
          <p:cNvSpPr>
            <a:spLocks noGrp="1"/>
          </p:cNvSpPr>
          <p:nvPr>
            <p:ph type="body" sz="quarter" idx="3"/>
          </p:nvPr>
        </p:nvSpPr>
        <p:spPr>
          <a:xfrm>
            <a:off x="681507" y="4716023"/>
            <a:ext cx="5436836" cy="4467934"/>
          </a:xfrm>
          <a:prstGeom prst="rect">
            <a:avLst/>
          </a:prstGeom>
        </p:spPr>
        <p:txBody>
          <a:bodyPr vert="horz" lIns="92446" tIns="46223" rIns="92446" bIns="46223"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9730"/>
            <a:ext cx="2946674" cy="496179"/>
          </a:xfrm>
          <a:prstGeom prst="rect">
            <a:avLst/>
          </a:prstGeom>
        </p:spPr>
        <p:txBody>
          <a:bodyPr vert="horz" lIns="92446" tIns="46223" rIns="92446" bIns="46223" rtlCol="0" anchor="b"/>
          <a:lstStyle>
            <a:lvl1pPr algn="l" eaLnBrk="1" hangingPunct="1">
              <a:defRPr kumimoji="0" sz="1200">
                <a:latin typeface="Times New Roman" panose="02020603050405020304" pitchFamily="18" charset="0"/>
                <a:ea typeface="+mn-ea"/>
                <a:cs typeface="Times New Roman" panose="02020603050405020304" pitchFamily="18" charset="0"/>
              </a:defRPr>
            </a:lvl1pPr>
          </a:lstStyle>
          <a:p>
            <a:pPr>
              <a:defRPr/>
            </a:pPr>
            <a:endParaRPr lang="zh-TW" altLang="en-US"/>
          </a:p>
        </p:txBody>
      </p:sp>
      <p:sp>
        <p:nvSpPr>
          <p:cNvPr id="7" name="投影片編號版面配置區 6"/>
          <p:cNvSpPr>
            <a:spLocks noGrp="1"/>
          </p:cNvSpPr>
          <p:nvPr>
            <p:ph type="sldNum" sz="quarter" idx="5"/>
          </p:nvPr>
        </p:nvSpPr>
        <p:spPr>
          <a:xfrm>
            <a:off x="3849915" y="9429730"/>
            <a:ext cx="2946674" cy="496179"/>
          </a:xfrm>
          <a:prstGeom prst="rect">
            <a:avLst/>
          </a:prstGeom>
        </p:spPr>
        <p:txBody>
          <a:bodyPr vert="horz" wrap="square" lIns="92446" tIns="46223" rIns="92446" bIns="46223" numCol="1" anchor="b" anchorCtr="0" compatLnSpc="1">
            <a:prstTxWarp prst="textNoShape">
              <a:avLst/>
            </a:prstTxWarp>
          </a:bodyPr>
          <a:lstStyle>
            <a:lvl1pPr algn="r" eaLnBrk="1" hangingPunct="1">
              <a:defRPr kumimoji="0" sz="1200">
                <a:latin typeface="Times New Roman" panose="02020603050405020304" pitchFamily="18" charset="0"/>
              </a:defRPr>
            </a:lvl1pPr>
          </a:lstStyle>
          <a:p>
            <a:fld id="{89B894D2-DDB3-426A-9283-4F11FB56BDAE}" type="slidenum">
              <a:rPr lang="zh-TW" altLang="en-US" smtClean="0"/>
              <a:pPr/>
              <a:t>‹#›</a:t>
            </a:fld>
            <a:endParaRPr lang="zh-TW" altLang="en-US"/>
          </a:p>
        </p:txBody>
      </p:sp>
    </p:spTree>
    <p:extLst>
      <p:ext uri="{BB962C8B-B14F-4D97-AF65-F5344CB8AC3E}">
        <p14:creationId xmlns:p14="http://schemas.microsoft.com/office/powerpoint/2010/main" val="2729821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p:cNvSpPr>
            <a:spLocks noGrp="1" noRot="1" noChangeAspect="1" noTextEdit="1"/>
          </p:cNvSpPr>
          <p:nvPr>
            <p:ph type="sldImg"/>
          </p:nvPr>
        </p:nvSpPr>
        <p:spPr bwMode="auto">
          <a:xfrm>
            <a:off x="917575" y="744538"/>
            <a:ext cx="4964113" cy="3722687"/>
          </a:xfrm>
          <a:noFill/>
          <a:ln>
            <a:solidFill>
              <a:srgbClr val="000000"/>
            </a:solidFill>
            <a:miter lim="800000"/>
            <a:headEnd/>
            <a:tailEnd/>
          </a:ln>
        </p:spPr>
      </p:sp>
      <p:sp>
        <p:nvSpPr>
          <p:cNvPr id="12291"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a:p>
        </p:txBody>
      </p:sp>
      <p:sp>
        <p:nvSpPr>
          <p:cNvPr id="12292" name="投影片編號版面配置區 3"/>
          <p:cNvSpPr>
            <a:spLocks noGrp="1"/>
          </p:cNvSpPr>
          <p:nvPr>
            <p:ph type="sldNum" sz="quarter" idx="5"/>
          </p:nvPr>
        </p:nvSpPr>
        <p:spPr bwMode="auto">
          <a:noFill/>
          <a:ln>
            <a:miter lim="800000"/>
            <a:headEnd/>
            <a:tailEnd/>
          </a:ln>
        </p:spPr>
        <p:txBody>
          <a:bodyPr/>
          <a:lstStyle/>
          <a:p>
            <a:fld id="{C602FFDB-2002-4E68-ACAB-900E6B754F08}" type="slidenum">
              <a:rPr lang="zh-TW" altLang="en-US">
                <a:cs typeface="Times New Roman" panose="02020603050405020304" pitchFamily="18" charset="0"/>
              </a:rPr>
              <a:pPr/>
              <a:t>1</a:t>
            </a:fld>
            <a:endParaRPr lang="zh-TW" altLang="en-US">
              <a:cs typeface="Times New Roman" panose="02020603050405020304" pitchFamily="18" charset="0"/>
            </a:endParaRPr>
          </a:p>
        </p:txBody>
      </p:sp>
    </p:spTree>
    <p:extLst>
      <p:ext uri="{BB962C8B-B14F-4D97-AF65-F5344CB8AC3E}">
        <p14:creationId xmlns:p14="http://schemas.microsoft.com/office/powerpoint/2010/main" val="1423639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PoP</a:t>
            </a:r>
            <a:r>
              <a:rPr lang="zh-TW" altLang="en-US" dirty="0"/>
              <a:t>是兩個或多個網絡之間通信</a:t>
            </a:r>
            <a:r>
              <a:rPr lang="zh-TW" altLang="en-US" strike="sngStrike" dirty="0"/>
              <a:t>設備共享連接的 </a:t>
            </a:r>
            <a:r>
              <a:rPr lang="zh-TW" altLang="en-US" dirty="0"/>
              <a:t>分界點、接入點</a:t>
            </a:r>
            <a:endParaRPr lang="en-US" altLang="zh-TW" dirty="0"/>
          </a:p>
          <a:p>
            <a:endParaRPr lang="en-US" altLang="zh-TW" dirty="0"/>
          </a:p>
          <a:p>
            <a:r>
              <a:rPr lang="zh-TW" altLang="en-US" dirty="0"/>
              <a:t>一個常見的例子是 </a:t>
            </a:r>
            <a:r>
              <a:rPr lang="en-US" altLang="zh-TW" dirty="0"/>
              <a:t>ISP </a:t>
            </a:r>
            <a:r>
              <a:rPr lang="en-US" altLang="zh-TW" dirty="0" err="1"/>
              <a:t>PoP</a:t>
            </a:r>
            <a:r>
              <a:rPr lang="zh-TW" altLang="en-US" dirty="0"/>
              <a:t>，即允許用戶通過其 </a:t>
            </a:r>
            <a:r>
              <a:rPr lang="en-US" altLang="zh-TW" dirty="0"/>
              <a:t>(ISP) </a:t>
            </a:r>
            <a:r>
              <a:rPr lang="zh-TW" altLang="en-US" dirty="0"/>
              <a:t>連接到網路的本地接入點</a:t>
            </a:r>
            <a:endParaRPr lang="en-US" altLang="zh-TW" dirty="0"/>
          </a:p>
          <a:p>
            <a:endParaRPr lang="en-US" altLang="zh-TW" dirty="0"/>
          </a:p>
          <a:p>
            <a:r>
              <a:rPr lang="en-US" altLang="zh-TW" dirty="0" err="1"/>
              <a:t>PoP</a:t>
            </a:r>
            <a:r>
              <a:rPr lang="en-US" altLang="zh-TW" dirty="0"/>
              <a:t> </a:t>
            </a:r>
            <a:r>
              <a:rPr lang="zh-TW" altLang="en-US" dirty="0"/>
              <a:t>通常包含服務器、路由器、網絡交換機、多路復用器和其他網絡接口設備，並且通常位於數據中心。</a:t>
            </a:r>
            <a:endParaRPr lang="en-US" altLang="zh-TW" dirty="0"/>
          </a:p>
          <a:p>
            <a:r>
              <a:rPr lang="zh-TW" altLang="en-US" dirty="0"/>
              <a:t>  </a:t>
            </a:r>
            <a:endParaRPr lang="en-US" altLang="zh-TW" dirty="0"/>
          </a:p>
          <a:p>
            <a:r>
              <a:rPr lang="en-US" altLang="zh-TW" dirty="0"/>
              <a:t>ISP </a:t>
            </a:r>
            <a:r>
              <a:rPr lang="zh-TW" altLang="en-US" dirty="0"/>
              <a:t>通常在</a:t>
            </a:r>
            <a:r>
              <a:rPr lang="en-US" altLang="zh-TW" dirty="0"/>
              <a:t>edge network </a:t>
            </a:r>
            <a:r>
              <a:rPr lang="zh-TW" altLang="en-US" dirty="0"/>
              <a:t>有多個 </a:t>
            </a:r>
            <a:r>
              <a:rPr lang="en-US" altLang="zh-TW" dirty="0" err="1"/>
              <a:t>PoP</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13</a:t>
            </a:fld>
            <a:endParaRPr lang="zh-TW" altLang="en-US"/>
          </a:p>
        </p:txBody>
      </p:sp>
    </p:spTree>
    <p:extLst>
      <p:ext uri="{BB962C8B-B14F-4D97-AF65-F5344CB8AC3E}">
        <p14:creationId xmlns:p14="http://schemas.microsoft.com/office/powerpoint/2010/main" val="4067731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無法有效地建立這種跨服務交互，主要是因為在同一位置的網絡切片之間強制實施了資源隔離（這禁止未經授權訪問其他切片租戶的資源）</a:t>
            </a:r>
            <a:endParaRPr lang="en-US" altLang="zh-TW" dirty="0"/>
          </a:p>
          <a:p>
            <a:r>
              <a:rPr lang="zh-TW" altLang="en-US" dirty="0"/>
              <a:t>網絡切片隔離對邊緣計算的影響更為嚴重</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14</a:t>
            </a:fld>
            <a:endParaRPr lang="zh-TW" altLang="en-US"/>
          </a:p>
        </p:txBody>
      </p:sp>
    </p:spTree>
    <p:extLst>
      <p:ext uri="{BB962C8B-B14F-4D97-AF65-F5344CB8AC3E}">
        <p14:creationId xmlns:p14="http://schemas.microsoft.com/office/powerpoint/2010/main" val="4079227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基礎設施提供商，擁有（邊緣）雲基礎設施並根據租約提供切片部署資源</a:t>
            </a:r>
            <a:endParaRPr lang="en-US" altLang="zh-TW" dirty="0"/>
          </a:p>
          <a:p>
            <a:endParaRPr lang="en-US" altLang="zh-TW" dirty="0"/>
          </a:p>
          <a:p>
            <a:r>
              <a:rPr lang="en-US" altLang="zh-TW" dirty="0"/>
              <a:t>2. CSC-SP :</a:t>
            </a:r>
            <a:r>
              <a:rPr lang="zh-TW" altLang="en-US" dirty="0"/>
              <a:t> 它是基礎設施提供商租用的切片的租戶 </a:t>
            </a:r>
            <a:r>
              <a:rPr lang="en-US" altLang="zh-TW" dirty="0"/>
              <a:t>, </a:t>
            </a:r>
            <a:r>
              <a:rPr lang="zh-TW" altLang="en-US" dirty="0"/>
              <a:t>它將服務部署到某些 </a:t>
            </a:r>
            <a:r>
              <a:rPr lang="en-US" altLang="zh-TW" dirty="0" err="1"/>
              <a:t>PoP</a:t>
            </a:r>
            <a:r>
              <a:rPr lang="en-US" altLang="zh-TW" dirty="0"/>
              <a:t> </a:t>
            </a:r>
            <a:r>
              <a:rPr lang="zh-TW" altLang="en-US" dirty="0"/>
              <a:t>上，這些 </a:t>
            </a:r>
            <a:r>
              <a:rPr lang="en-US" altLang="zh-TW" dirty="0" err="1"/>
              <a:t>PoP</a:t>
            </a:r>
            <a:r>
              <a:rPr lang="en-US" altLang="zh-TW" dirty="0"/>
              <a:t> </a:t>
            </a:r>
            <a:r>
              <a:rPr lang="zh-TW" altLang="en-US" dirty="0"/>
              <a:t>可供其他分片租戶通過 </a:t>
            </a:r>
            <a:r>
              <a:rPr lang="en-US" altLang="zh-TW" dirty="0"/>
              <a:t>CSC </a:t>
            </a:r>
            <a:r>
              <a:rPr lang="zh-TW" altLang="en-US" dirty="0"/>
              <a:t>消費</a:t>
            </a:r>
            <a:endParaRPr lang="en-US" altLang="zh-TW" dirty="0"/>
          </a:p>
          <a:p>
            <a:endParaRPr lang="en-US" altLang="zh-TW" dirty="0"/>
          </a:p>
          <a:p>
            <a:r>
              <a:rPr lang="en-US" altLang="zh-TW" dirty="0"/>
              <a:t>3. CSC-SC:</a:t>
            </a:r>
            <a:r>
              <a:rPr lang="zh-TW" altLang="en-US" dirty="0"/>
              <a:t> 它是一個切片租戶，通過 </a:t>
            </a:r>
            <a:r>
              <a:rPr lang="en-US" altLang="zh-TW" dirty="0"/>
              <a:t>CSC </a:t>
            </a:r>
            <a:r>
              <a:rPr lang="zh-TW" altLang="en-US" dirty="0"/>
              <a:t>從位於同一位置的切片消費服務</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15</a:t>
            </a:fld>
            <a:endParaRPr lang="zh-TW" altLang="en-US"/>
          </a:p>
        </p:txBody>
      </p:sp>
    </p:spTree>
    <p:extLst>
      <p:ext uri="{BB962C8B-B14F-4D97-AF65-F5344CB8AC3E}">
        <p14:creationId xmlns:p14="http://schemas.microsoft.com/office/powerpoint/2010/main" val="2816399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Uncoordinated CSC:</a:t>
            </a:r>
          </a:p>
          <a:p>
            <a:r>
              <a:rPr lang="en-US" altLang="zh-TW" dirty="0"/>
              <a:t>1. </a:t>
            </a:r>
            <a:r>
              <a:rPr lang="zh-TW" altLang="en-US" dirty="0"/>
              <a:t>兩個切片都到位後建立</a:t>
            </a:r>
            <a:r>
              <a:rPr lang="en-US" altLang="zh-TW" dirty="0"/>
              <a:t>CSC,</a:t>
            </a:r>
            <a:r>
              <a:rPr lang="zh-TW" altLang="en-US" dirty="0"/>
              <a:t>這在種情況下</a:t>
            </a:r>
            <a:r>
              <a:rPr lang="en-US" altLang="zh-TW" dirty="0"/>
              <a:t>,</a:t>
            </a:r>
            <a:r>
              <a:rPr lang="zh-TW" altLang="en-US" dirty="0"/>
              <a:t>在已部屬的</a:t>
            </a:r>
            <a:r>
              <a:rPr lang="en-US" altLang="zh-TW" dirty="0"/>
              <a:t>CSC-SC</a:t>
            </a:r>
            <a:r>
              <a:rPr lang="zh-TW" altLang="en-US" dirty="0"/>
              <a:t>切片的</a:t>
            </a:r>
            <a:r>
              <a:rPr lang="en-US" altLang="zh-TW" dirty="0" err="1"/>
              <a:t>PoP</a:t>
            </a:r>
            <a:r>
              <a:rPr lang="zh-TW" altLang="en-US" dirty="0"/>
              <a:t>內調查</a:t>
            </a:r>
            <a:r>
              <a:rPr lang="en-US" altLang="zh-TW" dirty="0"/>
              <a:t>CSC</a:t>
            </a:r>
            <a:r>
              <a:rPr lang="zh-TW" altLang="en-US" dirty="0"/>
              <a:t>建立的機會</a:t>
            </a:r>
            <a:r>
              <a:rPr lang="en-US" altLang="zh-TW"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dirty="0"/>
              <a:t>Coordinated CSC:</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TW" sz="1200" dirty="0"/>
              <a:t>CSC</a:t>
            </a:r>
            <a:r>
              <a:rPr lang="zh-TW" altLang="en-US" sz="1200" dirty="0"/>
              <a:t>切片是在放置</a:t>
            </a:r>
            <a:r>
              <a:rPr lang="en-US" altLang="zh-TW" sz="1200" dirty="0"/>
              <a:t>CSC-SC</a:t>
            </a:r>
            <a:r>
              <a:rPr lang="zh-TW" altLang="en-US" sz="1200" dirty="0"/>
              <a:t>切片的同時建立的</a:t>
            </a:r>
            <a:endParaRPr lang="en-US" altLang="zh-TW" sz="1200" dirty="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zh-TW" altLang="en-US" sz="1200" dirty="0"/>
              <a:t>能夠選擇最適合的</a:t>
            </a:r>
            <a:r>
              <a:rPr lang="en-US" altLang="zh-TW" sz="1200" dirty="0"/>
              <a:t>Edge </a:t>
            </a:r>
            <a:r>
              <a:rPr lang="en-US" altLang="zh-TW" sz="1200" dirty="0" err="1"/>
              <a:t>PoP</a:t>
            </a:r>
            <a:r>
              <a:rPr lang="zh-TW" altLang="en-US" sz="1200" dirty="0"/>
              <a:t>來放置切片</a:t>
            </a:r>
            <a:r>
              <a:rPr lang="en-US" altLang="zh-TW" sz="1200" dirty="0"/>
              <a:t>,</a:t>
            </a:r>
            <a:r>
              <a:rPr lang="zh-TW" altLang="en-US" sz="1200" dirty="0"/>
              <a:t>作者架構也是針對這場景設計</a:t>
            </a:r>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16</a:t>
            </a:fld>
            <a:endParaRPr lang="zh-TW" altLang="en-US"/>
          </a:p>
        </p:txBody>
      </p:sp>
    </p:spTree>
    <p:extLst>
      <p:ext uri="{BB962C8B-B14F-4D97-AF65-F5344CB8AC3E}">
        <p14:creationId xmlns:p14="http://schemas.microsoft.com/office/powerpoint/2010/main" val="3056650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10000"/>
          </a:bodyPr>
          <a:lstStyle/>
          <a:p>
            <a:r>
              <a:rPr lang="en-US" altLang="zh-TW" dirty="0"/>
              <a:t>Meson Agent:1.</a:t>
            </a:r>
            <a:r>
              <a:rPr lang="zh-TW" altLang="zh-TW" sz="1200" kern="1200" dirty="0">
                <a:solidFill>
                  <a:schemeClr val="tx1"/>
                </a:solidFill>
                <a:effectLst/>
                <a:latin typeface="+mn-lt"/>
                <a:ea typeface="+mn-ea"/>
                <a:cs typeface="+mn-cs"/>
              </a:rPr>
              <a:t>向切片租戶公開一個</a:t>
            </a:r>
            <a:r>
              <a:rPr lang="en-US" altLang="zh-TW" sz="1200" kern="1200" dirty="0">
                <a:solidFill>
                  <a:schemeClr val="tx1"/>
                </a:solidFill>
                <a:effectLst/>
                <a:latin typeface="+mn-lt"/>
                <a:ea typeface="+mn-ea"/>
                <a:cs typeface="+mn-cs"/>
              </a:rPr>
              <a:t>interface,</a:t>
            </a:r>
            <a:r>
              <a:rPr lang="zh-TW" altLang="en-US" sz="1200" kern="1200" dirty="0">
                <a:solidFill>
                  <a:schemeClr val="tx1"/>
                </a:solidFill>
                <a:effectLst/>
                <a:latin typeface="+mn-lt"/>
                <a:ea typeface="+mn-ea"/>
                <a:cs typeface="+mn-cs"/>
              </a:rPr>
              <a:t>對於要啟用</a:t>
            </a:r>
            <a:r>
              <a:rPr lang="en-US" altLang="zh-TW" sz="1200" kern="1200" dirty="0">
                <a:solidFill>
                  <a:schemeClr val="tx1"/>
                </a:solidFill>
                <a:effectLst/>
                <a:latin typeface="+mn-lt"/>
                <a:ea typeface="+mn-ea"/>
                <a:cs typeface="+mn-cs"/>
              </a:rPr>
              <a:t>CSC</a:t>
            </a:r>
            <a:r>
              <a:rPr lang="zh-TW" altLang="en-US" sz="1200" kern="1200" dirty="0">
                <a:solidFill>
                  <a:schemeClr val="tx1"/>
                </a:solidFill>
                <a:effectLst/>
                <a:latin typeface="+mn-lt"/>
                <a:ea typeface="+mn-ea"/>
                <a:cs typeface="+mn-cs"/>
              </a:rPr>
              <a:t>或啟用切片都透過</a:t>
            </a:r>
            <a:r>
              <a:rPr lang="en-US" altLang="zh-TW" sz="1200" kern="1200" dirty="0">
                <a:solidFill>
                  <a:schemeClr val="tx1"/>
                </a:solidFill>
                <a:effectLst/>
                <a:latin typeface="+mn-lt"/>
                <a:ea typeface="+mn-ea"/>
                <a:cs typeface="+mn-cs"/>
              </a:rPr>
              <a:t>Agent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協調</a:t>
            </a:r>
            <a:r>
              <a:rPr lang="en-US" altLang="zh-TW" sz="1200" kern="1200" dirty="0">
                <a:solidFill>
                  <a:schemeClr val="tx1"/>
                </a:solidFill>
                <a:effectLst/>
                <a:latin typeface="+mn-lt"/>
                <a:ea typeface="+mn-ea"/>
                <a:cs typeface="+mn-cs"/>
              </a:rPr>
              <a:t> CSC </a:t>
            </a:r>
            <a:r>
              <a:rPr lang="zh-TW" altLang="zh-TW" sz="1200" kern="1200" dirty="0">
                <a:solidFill>
                  <a:schemeClr val="tx1"/>
                </a:solidFill>
                <a:effectLst/>
                <a:latin typeface="+mn-lt"/>
                <a:ea typeface="+mn-ea"/>
                <a:cs typeface="+mn-cs"/>
              </a:rPr>
              <a:t>服務</a:t>
            </a:r>
            <a:r>
              <a:rPr lang="en-US" altLang="zh-TW" sz="1200" kern="1200" dirty="0">
                <a:solidFill>
                  <a:schemeClr val="tx1"/>
                </a:solidFill>
                <a:effectLst/>
                <a:latin typeface="+mn-lt"/>
                <a:ea typeface="+mn-ea"/>
                <a:cs typeface="+mn-cs"/>
              </a:rPr>
              <a:t> MESON </a:t>
            </a:r>
            <a:r>
              <a:rPr lang="zh-TW" altLang="zh-TW" sz="1200" kern="1200" dirty="0">
                <a:solidFill>
                  <a:schemeClr val="tx1"/>
                </a:solidFill>
                <a:effectLst/>
                <a:latin typeface="+mn-lt"/>
                <a:ea typeface="+mn-ea"/>
                <a:cs typeface="+mn-cs"/>
              </a:rPr>
              <a:t>層中的發現和實例化工作流</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3. </a:t>
            </a:r>
            <a:r>
              <a:rPr lang="en-US" altLang="zh-TW" dirty="0" err="1"/>
              <a:t>PoP</a:t>
            </a:r>
            <a:r>
              <a:rPr lang="en-US" altLang="zh-TW" dirty="0"/>
              <a:t> selection</a:t>
            </a:r>
            <a:r>
              <a:rPr lang="zh-TW" altLang="en-US" dirty="0"/>
              <a:t>後 將需要的參數傳送到</a:t>
            </a:r>
            <a:r>
              <a:rPr lang="en-US" altLang="zh-TW" dirty="0"/>
              <a:t>MANO</a:t>
            </a:r>
            <a:r>
              <a:rPr lang="zh-TW" altLang="en-US" dirty="0"/>
              <a:t>以部屬</a:t>
            </a:r>
            <a:r>
              <a:rPr lang="en-US" altLang="zh-TW" dirty="0"/>
              <a:t>CSC-SC</a:t>
            </a:r>
            <a:r>
              <a:rPr lang="zh-TW" altLang="en-US" dirty="0"/>
              <a:t>切片</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4.</a:t>
            </a:r>
            <a:r>
              <a:rPr lang="zh-TW" altLang="zh-TW" sz="1200" kern="1200" dirty="0">
                <a:solidFill>
                  <a:schemeClr val="tx1"/>
                </a:solidFill>
                <a:effectLst/>
                <a:latin typeface="+mn-lt"/>
                <a:ea typeface="+mn-ea"/>
                <a:cs typeface="+mn-cs"/>
              </a:rPr>
              <a:t>在兩個切片</a:t>
            </a:r>
            <a:r>
              <a:rPr lang="en-US" altLang="zh-TW" sz="1200" kern="1200" dirty="0">
                <a:solidFill>
                  <a:schemeClr val="tx1"/>
                </a:solidFill>
                <a:effectLst/>
                <a:latin typeface="+mn-lt"/>
                <a:ea typeface="+mn-ea"/>
                <a:cs typeface="+mn-cs"/>
              </a:rPr>
              <a:t>(CSC-SP , CSC-SC</a:t>
            </a:r>
            <a:r>
              <a:rPr lang="zh-TW" altLang="zh-TW" sz="1200" kern="1200" dirty="0">
                <a:solidFill>
                  <a:schemeClr val="tx1"/>
                </a:solidFill>
                <a:effectLst/>
                <a:latin typeface="+mn-lt"/>
                <a:ea typeface="+mn-ea"/>
                <a:cs typeface="+mn-cs"/>
              </a:rPr>
              <a:t>就位後</a:t>
            </a:r>
            <a:r>
              <a:rPr lang="en-US" altLang="zh-TW" sz="1200" kern="1200" dirty="0">
                <a:solidFill>
                  <a:schemeClr val="tx1"/>
                </a:solidFill>
                <a:effectLst/>
                <a:latin typeface="+mn-lt"/>
                <a:ea typeface="+mn-ea"/>
                <a:cs typeface="+mn-cs"/>
              </a:rPr>
              <a:t>),agent</a:t>
            </a:r>
            <a:r>
              <a:rPr lang="zh-TW" altLang="zh-TW" sz="1200" kern="1200" dirty="0">
                <a:solidFill>
                  <a:schemeClr val="tx1"/>
                </a:solidFill>
                <a:effectLst/>
                <a:latin typeface="+mn-lt"/>
                <a:ea typeface="+mn-ea"/>
                <a:cs typeface="+mn-cs"/>
              </a:rPr>
              <a:t>觸發</a:t>
            </a:r>
            <a:r>
              <a:rPr lang="en-US" altLang="zh-TW" sz="1200" kern="1200" dirty="0">
                <a:solidFill>
                  <a:schemeClr val="tx1"/>
                </a:solidFill>
                <a:effectLst/>
                <a:latin typeface="+mn-lt"/>
                <a:ea typeface="+mn-ea"/>
                <a:cs typeface="+mn-cs"/>
              </a:rPr>
              <a:t>CSC</a:t>
            </a:r>
            <a:r>
              <a:rPr lang="zh-TW" altLang="zh-TW" sz="1200" kern="1200" dirty="0">
                <a:solidFill>
                  <a:schemeClr val="tx1"/>
                </a:solidFill>
                <a:effectLst/>
                <a:latin typeface="+mn-lt"/>
                <a:ea typeface="+mn-ea"/>
                <a:cs typeface="+mn-cs"/>
              </a:rPr>
              <a:t>設置</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CSC optimizer: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1.</a:t>
            </a:r>
            <a:r>
              <a:rPr lang="zh-TW" altLang="en-US" dirty="0"/>
              <a:t>負責</a:t>
            </a:r>
            <a:r>
              <a:rPr lang="en-US" altLang="zh-TW" dirty="0"/>
              <a:t>CSC</a:t>
            </a:r>
            <a:r>
              <a:rPr lang="zh-TW" altLang="en-US" dirty="0"/>
              <a:t>切片的生命週期管理</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2.</a:t>
            </a:r>
            <a:r>
              <a:rPr lang="zh-TW" altLang="en-US" dirty="0"/>
              <a:t>收集所有必需的信息（例如，網絡 </a:t>
            </a:r>
            <a:r>
              <a:rPr lang="en-US" altLang="zh-TW" dirty="0"/>
              <a:t>ID</a:t>
            </a:r>
            <a:r>
              <a:rPr lang="zh-TW" altLang="en-US" dirty="0"/>
              <a:t>、</a:t>
            </a:r>
            <a:r>
              <a:rPr lang="en-US" altLang="zh-TW" dirty="0"/>
              <a:t>IP </a:t>
            </a:r>
            <a:r>
              <a:rPr lang="zh-TW" altLang="en-US" dirty="0"/>
              <a:t>地址等）以實例化 </a:t>
            </a:r>
            <a:r>
              <a:rPr lang="en-US" altLang="zh-TW" dirty="0"/>
              <a:t>CSC </a:t>
            </a:r>
            <a:r>
              <a:rPr lang="zh-TW" altLang="en-US" dirty="0"/>
              <a:t>切片</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3.</a:t>
            </a:r>
            <a:r>
              <a:rPr lang="zh-TW" altLang="en-US" dirty="0"/>
              <a:t>在準備好具有所有必需實例化參數的 </a:t>
            </a:r>
            <a:r>
              <a:rPr lang="en-US" altLang="zh-TW" dirty="0"/>
              <a:t>CSC </a:t>
            </a:r>
            <a:r>
              <a:rPr lang="zh-TW" altLang="en-US" dirty="0"/>
              <a:t>切片規範後，</a:t>
            </a:r>
            <a:r>
              <a:rPr lang="en-US" altLang="zh-TW" dirty="0"/>
              <a:t>CSC </a:t>
            </a:r>
            <a:r>
              <a:rPr lang="zh-TW" altLang="en-US" dirty="0"/>
              <a:t>優化器將此規範傳送給 </a:t>
            </a:r>
            <a:r>
              <a:rPr lang="en-US" altLang="zh-TW" dirty="0"/>
              <a:t>VIM </a:t>
            </a:r>
            <a:r>
              <a:rPr lang="zh-TW" altLang="en-US" dirty="0"/>
              <a:t>以進行 </a:t>
            </a:r>
            <a:r>
              <a:rPr lang="en-US" altLang="zh-TW" dirty="0"/>
              <a:t>CSC </a:t>
            </a:r>
            <a:r>
              <a:rPr lang="zh-TW" altLang="en-US" dirty="0"/>
              <a:t>切片部署</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Service Registry: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1.</a:t>
            </a:r>
            <a:r>
              <a:rPr lang="zh-TW" altLang="en-US" dirty="0"/>
              <a:t>它負責啟用 </a:t>
            </a:r>
            <a:r>
              <a:rPr lang="en-US" altLang="zh-TW" dirty="0"/>
              <a:t>CSC </a:t>
            </a:r>
            <a:r>
              <a:rPr lang="zh-TW" altLang="en-US" dirty="0"/>
              <a:t>的服務發現</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2. </a:t>
            </a:r>
            <a:r>
              <a:rPr lang="zh-TW" altLang="en-US" sz="1200" kern="1200" dirty="0">
                <a:solidFill>
                  <a:schemeClr val="tx1"/>
                </a:solidFill>
                <a:effectLst/>
                <a:latin typeface="+mn-lt"/>
                <a:ea typeface="+mn-ea"/>
                <a:cs typeface="+mn-cs"/>
              </a:rPr>
              <a:t>它</a:t>
            </a:r>
            <a:r>
              <a:rPr lang="zh-TW" altLang="en-US" dirty="0"/>
              <a:t>允許 </a:t>
            </a:r>
            <a:r>
              <a:rPr lang="en-US" altLang="zh-TW" dirty="0"/>
              <a:t>CSC-SP </a:t>
            </a:r>
            <a:r>
              <a:rPr lang="zh-TW" altLang="en-US" dirty="0"/>
              <a:t>暴露服務，其他分片租戶可以通過 </a:t>
            </a:r>
            <a:r>
              <a:rPr lang="en-US" altLang="zh-TW" dirty="0"/>
              <a:t>CSC </a:t>
            </a:r>
            <a:r>
              <a:rPr lang="zh-TW" altLang="en-US" dirty="0"/>
              <a:t>使用這些服務</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3.</a:t>
            </a:r>
            <a:r>
              <a:rPr lang="zh-TW" altLang="en-US" dirty="0"/>
              <a:t>使用 </a:t>
            </a:r>
            <a:r>
              <a:rPr lang="en-US" altLang="zh-TW" dirty="0" err="1"/>
              <a:t>AppD</a:t>
            </a:r>
            <a:r>
              <a:rPr lang="zh-TW" altLang="en-US" dirty="0"/>
              <a:t>將此信息傳送到服務註冊表</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4.</a:t>
            </a:r>
            <a:r>
              <a:rPr lang="zh-TW" altLang="en-US" dirty="0"/>
              <a:t>註冊中心在已註冊的服務實例中執行查找，以識別合適的支持 </a:t>
            </a:r>
            <a:r>
              <a:rPr lang="en-US" altLang="zh-TW" dirty="0"/>
              <a:t>CSC </a:t>
            </a:r>
            <a:r>
              <a:rPr lang="zh-TW" altLang="en-US" dirty="0"/>
              <a:t>的服務</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Edge </a:t>
            </a:r>
            <a:r>
              <a:rPr lang="en-US" altLang="zh-TW" sz="1200" kern="1200" dirty="0" err="1">
                <a:solidFill>
                  <a:schemeClr val="tx1"/>
                </a:solidFill>
                <a:effectLst/>
                <a:latin typeface="+mn-lt"/>
                <a:ea typeface="+mn-ea"/>
                <a:cs typeface="+mn-cs"/>
              </a:rPr>
              <a:t>PoP</a:t>
            </a:r>
            <a:r>
              <a:rPr lang="en-US" altLang="zh-TW" sz="1200" kern="1200" dirty="0">
                <a:solidFill>
                  <a:schemeClr val="tx1"/>
                </a:solidFill>
                <a:effectLst/>
                <a:latin typeface="+mn-lt"/>
                <a:ea typeface="+mn-ea"/>
                <a:cs typeface="+mn-cs"/>
              </a:rPr>
              <a:t> Selection:</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zh-TW" altLang="en-US" sz="1200" kern="1200" dirty="0">
                <a:solidFill>
                  <a:schemeClr val="tx1"/>
                </a:solidFill>
                <a:effectLst/>
                <a:latin typeface="+mn-lt"/>
                <a:ea typeface="+mn-ea"/>
                <a:cs typeface="+mn-cs"/>
              </a:rPr>
              <a:t>將</a:t>
            </a:r>
            <a:r>
              <a:rPr lang="en-US" altLang="zh-TW" sz="1200" kern="1200" dirty="0">
                <a:solidFill>
                  <a:schemeClr val="tx1"/>
                </a:solidFill>
                <a:effectLst/>
                <a:latin typeface="+mn-lt"/>
                <a:ea typeface="+mn-ea"/>
                <a:cs typeface="+mn-cs"/>
              </a:rPr>
              <a:t>CSC-SC</a:t>
            </a:r>
            <a:r>
              <a:rPr lang="zh-TW" altLang="en-US"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CSC</a:t>
            </a:r>
            <a:r>
              <a:rPr lang="zh-TW" altLang="en-US" sz="1200" kern="1200" dirty="0">
                <a:solidFill>
                  <a:schemeClr val="tx1"/>
                </a:solidFill>
                <a:effectLst/>
                <a:latin typeface="+mn-lt"/>
                <a:ea typeface="+mn-ea"/>
                <a:cs typeface="+mn-cs"/>
              </a:rPr>
              <a:t>切片部屬</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選擇最適合的</a:t>
            </a:r>
            <a:r>
              <a:rPr lang="en-US" altLang="zh-TW" sz="1200" kern="1200" dirty="0">
                <a:solidFill>
                  <a:schemeClr val="tx1"/>
                </a:solidFill>
                <a:effectLst/>
                <a:latin typeface="+mn-lt"/>
                <a:ea typeface="+mn-ea"/>
                <a:cs typeface="+mn-cs"/>
              </a:rPr>
              <a:t>Edge </a:t>
            </a:r>
            <a:r>
              <a:rPr lang="en-US" altLang="zh-TW" sz="1200" kern="1200" dirty="0" err="1">
                <a:solidFill>
                  <a:schemeClr val="tx1"/>
                </a:solidFill>
                <a:effectLst/>
                <a:latin typeface="+mn-lt"/>
                <a:ea typeface="+mn-ea"/>
                <a:cs typeface="+mn-cs"/>
              </a:rPr>
              <a:t>PoP</a:t>
            </a:r>
            <a:endParaRPr lang="en-US" altLang="zh-TW" sz="1200" kern="1200" dirty="0">
              <a:solidFill>
                <a:schemeClr val="tx1"/>
              </a:solidFill>
              <a:effectLst/>
              <a:latin typeface="+mn-lt"/>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TW" sz="1200" kern="1200" dirty="0">
                <a:solidFill>
                  <a:schemeClr val="tx1"/>
                </a:solidFill>
                <a:effectLst/>
                <a:latin typeface="+mn-lt"/>
                <a:ea typeface="+mn-ea"/>
                <a:cs typeface="+mn-cs"/>
              </a:rPr>
              <a:t>CSC-SC</a:t>
            </a:r>
            <a:r>
              <a:rPr lang="zh-TW" altLang="en-US" sz="1200" kern="1200" dirty="0">
                <a:solidFill>
                  <a:schemeClr val="tx1"/>
                </a:solidFill>
                <a:effectLst/>
                <a:latin typeface="+mn-lt"/>
                <a:ea typeface="+mn-ea"/>
                <a:cs typeface="+mn-cs"/>
              </a:rPr>
              <a:t>要建立時</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根據候選的</a:t>
            </a:r>
            <a:r>
              <a:rPr lang="en-US" altLang="zh-TW" sz="1200" kern="1200" dirty="0" err="1">
                <a:solidFill>
                  <a:schemeClr val="tx1"/>
                </a:solidFill>
                <a:effectLst/>
                <a:latin typeface="+mn-lt"/>
                <a:ea typeface="+mn-ea"/>
                <a:cs typeface="+mn-cs"/>
              </a:rPr>
              <a:t>PoP</a:t>
            </a:r>
            <a:r>
              <a:rPr lang="zh-TW" altLang="en-US" sz="1200" kern="1200" dirty="0">
                <a:solidFill>
                  <a:schemeClr val="tx1"/>
                </a:solidFill>
                <a:effectLst/>
                <a:latin typeface="+mn-lt"/>
                <a:ea typeface="+mn-ea"/>
                <a:cs typeface="+mn-cs"/>
              </a:rPr>
              <a:t>列表</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去進行排名</a:t>
            </a:r>
            <a:endParaRPr lang="en-US" altLang="zh-TW" sz="1200" kern="1200" dirty="0">
              <a:solidFill>
                <a:schemeClr val="tx1"/>
              </a:solidFill>
              <a:effectLst/>
              <a:latin typeface="+mn-lt"/>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altLang="zh-TW" sz="1200" kern="1200" dirty="0">
              <a:solidFill>
                <a:schemeClr val="tx1"/>
              </a:solidFill>
              <a:effectLst/>
              <a:latin typeface="+mn-lt"/>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zh-TW"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17</a:t>
            </a:fld>
            <a:endParaRPr lang="zh-TW" altLang="en-US"/>
          </a:p>
        </p:txBody>
      </p:sp>
    </p:spTree>
    <p:extLst>
      <p:ext uri="{BB962C8B-B14F-4D97-AF65-F5344CB8AC3E}">
        <p14:creationId xmlns:p14="http://schemas.microsoft.com/office/powerpoint/2010/main" val="2928707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向切片租戶公開一個接口，以表達啟用</a:t>
            </a:r>
            <a:r>
              <a:rPr lang="en-US" altLang="zh-TW" sz="1200" kern="1200" dirty="0">
                <a:solidFill>
                  <a:schemeClr val="tx1"/>
                </a:solidFill>
                <a:effectLst/>
                <a:latin typeface="+mn-lt"/>
                <a:ea typeface="+mn-ea"/>
                <a:cs typeface="+mn-cs"/>
              </a:rPr>
              <a:t> CSC </a:t>
            </a:r>
            <a:r>
              <a:rPr lang="zh-TW" altLang="zh-TW" sz="1200" kern="1200" dirty="0">
                <a:solidFill>
                  <a:schemeClr val="tx1"/>
                </a:solidFill>
                <a:effectLst/>
                <a:latin typeface="+mn-lt"/>
                <a:ea typeface="+mn-ea"/>
                <a:cs typeface="+mn-cs"/>
              </a:rPr>
              <a:t>的服務廣告和興趣（分別由</a:t>
            </a:r>
            <a:r>
              <a:rPr lang="en-US" altLang="zh-TW" sz="1200" kern="1200" dirty="0">
                <a:solidFill>
                  <a:schemeClr val="tx1"/>
                </a:solidFill>
                <a:effectLst/>
                <a:latin typeface="+mn-lt"/>
                <a:ea typeface="+mn-ea"/>
                <a:cs typeface="+mn-cs"/>
              </a:rPr>
              <a:t> CSC-SP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CSC-SCs</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協調</a:t>
            </a:r>
            <a:r>
              <a:rPr lang="en-US" altLang="zh-TW" sz="1200" kern="1200" dirty="0">
                <a:solidFill>
                  <a:schemeClr val="tx1"/>
                </a:solidFill>
                <a:effectLst/>
                <a:latin typeface="+mn-lt"/>
                <a:ea typeface="+mn-ea"/>
                <a:cs typeface="+mn-cs"/>
              </a:rPr>
              <a:t> CSC </a:t>
            </a:r>
            <a:r>
              <a:rPr lang="zh-TW" altLang="zh-TW" sz="1200" kern="1200" dirty="0">
                <a:solidFill>
                  <a:schemeClr val="tx1"/>
                </a:solidFill>
                <a:effectLst/>
                <a:latin typeface="+mn-lt"/>
                <a:ea typeface="+mn-ea"/>
                <a:cs typeface="+mn-cs"/>
              </a:rPr>
              <a:t>服務</a:t>
            </a:r>
            <a:r>
              <a:rPr lang="en-US" altLang="zh-TW" sz="1200" kern="1200" dirty="0">
                <a:solidFill>
                  <a:schemeClr val="tx1"/>
                </a:solidFill>
                <a:effectLst/>
                <a:latin typeface="+mn-lt"/>
                <a:ea typeface="+mn-ea"/>
                <a:cs typeface="+mn-cs"/>
              </a:rPr>
              <a:t> MESON </a:t>
            </a:r>
            <a:r>
              <a:rPr lang="zh-TW" altLang="zh-TW" sz="1200" kern="1200" dirty="0">
                <a:solidFill>
                  <a:schemeClr val="tx1"/>
                </a:solidFill>
                <a:effectLst/>
                <a:latin typeface="+mn-lt"/>
                <a:ea typeface="+mn-ea"/>
                <a:cs typeface="+mn-cs"/>
              </a:rPr>
              <a:t>層中的發現和實例化工作流</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dirty="0" err="1"/>
              <a:t>PoP</a:t>
            </a:r>
            <a:r>
              <a:rPr lang="en-US" altLang="zh-TW" dirty="0"/>
              <a:t> selection</a:t>
            </a:r>
            <a:r>
              <a:rPr lang="zh-TW" altLang="en-US" dirty="0"/>
              <a:t>後 將需要的參數傳送到</a:t>
            </a:r>
            <a:r>
              <a:rPr lang="en-US" altLang="zh-TW" dirty="0"/>
              <a:t>MANO</a:t>
            </a:r>
            <a:r>
              <a:rPr lang="zh-TW" altLang="en-US" dirty="0"/>
              <a:t>以部屬</a:t>
            </a:r>
            <a:r>
              <a:rPr lang="en-US" altLang="zh-TW" dirty="0"/>
              <a:t>CSC-SC</a:t>
            </a:r>
            <a:r>
              <a:rPr lang="zh-TW" altLang="en-US" dirty="0"/>
              <a:t>切片</a:t>
            </a:r>
            <a:endParaRPr lang="en-US" altLang="zh-TW" dirty="0"/>
          </a:p>
          <a:p>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在兩個切片</a:t>
            </a:r>
            <a:r>
              <a:rPr lang="en-US" altLang="zh-TW" sz="1200" kern="1200" dirty="0">
                <a:solidFill>
                  <a:schemeClr val="tx1"/>
                </a:solidFill>
                <a:effectLst/>
                <a:latin typeface="+mn-lt"/>
                <a:ea typeface="+mn-ea"/>
                <a:cs typeface="+mn-cs"/>
              </a:rPr>
              <a:t>(CSC-SP , CSC-SC</a:t>
            </a:r>
            <a:r>
              <a:rPr lang="zh-TW" altLang="zh-TW" sz="1200" kern="1200" dirty="0">
                <a:solidFill>
                  <a:schemeClr val="tx1"/>
                </a:solidFill>
                <a:effectLst/>
                <a:latin typeface="+mn-lt"/>
                <a:ea typeface="+mn-ea"/>
                <a:cs typeface="+mn-cs"/>
              </a:rPr>
              <a:t>就位後</a:t>
            </a:r>
            <a:r>
              <a:rPr lang="en-US" altLang="zh-TW" sz="1200" kern="1200" dirty="0">
                <a:solidFill>
                  <a:schemeClr val="tx1"/>
                </a:solidFill>
                <a:effectLst/>
                <a:latin typeface="+mn-lt"/>
                <a:ea typeface="+mn-ea"/>
                <a:cs typeface="+mn-cs"/>
              </a:rPr>
              <a:t>),agent</a:t>
            </a:r>
            <a:r>
              <a:rPr lang="zh-TW" altLang="zh-TW" sz="1200" kern="1200" dirty="0">
                <a:solidFill>
                  <a:schemeClr val="tx1"/>
                </a:solidFill>
                <a:effectLst/>
                <a:latin typeface="+mn-lt"/>
                <a:ea typeface="+mn-ea"/>
                <a:cs typeface="+mn-cs"/>
              </a:rPr>
              <a:t>觸發</a:t>
            </a:r>
            <a:r>
              <a:rPr lang="en-US" altLang="zh-TW" sz="1200" kern="1200" dirty="0">
                <a:solidFill>
                  <a:schemeClr val="tx1"/>
                </a:solidFill>
                <a:effectLst/>
                <a:latin typeface="+mn-lt"/>
                <a:ea typeface="+mn-ea"/>
                <a:cs typeface="+mn-cs"/>
              </a:rPr>
              <a:t>CSC</a:t>
            </a:r>
            <a:r>
              <a:rPr lang="zh-TW" altLang="zh-TW" sz="1200" kern="1200" dirty="0">
                <a:solidFill>
                  <a:schemeClr val="tx1"/>
                </a:solidFill>
                <a:effectLst/>
                <a:latin typeface="+mn-lt"/>
                <a:ea typeface="+mn-ea"/>
                <a:cs typeface="+mn-cs"/>
              </a:rPr>
              <a:t>設置</a:t>
            </a:r>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19</a:t>
            </a:fld>
            <a:endParaRPr lang="zh-TW" altLang="en-US"/>
          </a:p>
        </p:txBody>
      </p:sp>
    </p:spTree>
    <p:extLst>
      <p:ext uri="{BB962C8B-B14F-4D97-AF65-F5344CB8AC3E}">
        <p14:creationId xmlns:p14="http://schemas.microsoft.com/office/powerpoint/2010/main" val="624688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Agent</a:t>
            </a:r>
            <a:r>
              <a:rPr lang="zh-TW" altLang="en-US" dirty="0"/>
              <a:t>內部架構</a:t>
            </a:r>
            <a:r>
              <a:rPr lang="en-US" altLang="zh-TW" dirty="0"/>
              <a:t>:</a:t>
            </a:r>
          </a:p>
          <a:p>
            <a:r>
              <a:rPr lang="zh-TW" altLang="en-US" dirty="0"/>
              <a:t>本質上它負責和</a:t>
            </a:r>
            <a:r>
              <a:rPr lang="en-US" altLang="zh-TW" dirty="0"/>
              <a:t>MESON</a:t>
            </a:r>
            <a:r>
              <a:rPr lang="zh-TW" altLang="en-US" dirty="0"/>
              <a:t>其他元件通訊</a:t>
            </a:r>
            <a:r>
              <a:rPr lang="en-US" altLang="zh-TW" dirty="0"/>
              <a:t>,</a:t>
            </a:r>
            <a:r>
              <a:rPr lang="zh-TW" altLang="en-US" dirty="0"/>
              <a:t>當作一個通訊樞紐</a:t>
            </a:r>
            <a:endParaRPr lang="en-US" altLang="zh-TW" dirty="0"/>
          </a:p>
          <a:p>
            <a:r>
              <a:rPr lang="en-US" altLang="zh-TW" dirty="0"/>
              <a:t>1. Validator : </a:t>
            </a:r>
            <a:r>
              <a:rPr lang="zh-TW" altLang="en-US" dirty="0"/>
              <a:t>利用</a:t>
            </a:r>
            <a:r>
              <a:rPr lang="en-US" altLang="zh-TW" dirty="0"/>
              <a:t>python</a:t>
            </a:r>
            <a:r>
              <a:rPr lang="zh-TW" altLang="en-US" dirty="0"/>
              <a:t>函式庫實現</a:t>
            </a:r>
            <a:r>
              <a:rPr lang="en-US" altLang="zh-TW" dirty="0"/>
              <a:t>,</a:t>
            </a:r>
            <a:r>
              <a:rPr lang="zh-TW" altLang="en-US" dirty="0"/>
              <a:t>主要任務是確定</a:t>
            </a:r>
            <a:r>
              <a:rPr lang="en-US" altLang="zh-TW" dirty="0" err="1"/>
              <a:t>AppD</a:t>
            </a:r>
            <a:r>
              <a:rPr lang="zh-TW" altLang="en-US" dirty="0"/>
              <a:t>參數是否採用正確的</a:t>
            </a:r>
            <a:r>
              <a:rPr lang="en-US" altLang="zh-TW" dirty="0"/>
              <a:t>YAML</a:t>
            </a:r>
            <a:r>
              <a:rPr lang="zh-TW" altLang="en-US" dirty="0"/>
              <a:t>格式</a:t>
            </a:r>
            <a:endParaRPr lang="en-US" altLang="zh-TW" dirty="0"/>
          </a:p>
          <a:p>
            <a:r>
              <a:rPr lang="en-US" altLang="zh-TW" dirty="0"/>
              <a:t>2..Converter</a:t>
            </a:r>
            <a:r>
              <a:rPr lang="zh-TW" altLang="en-US" dirty="0"/>
              <a:t>負責轉譯</a:t>
            </a:r>
            <a:r>
              <a:rPr lang="en-US" altLang="zh-TW" dirty="0"/>
              <a:t>user </a:t>
            </a:r>
            <a:r>
              <a:rPr lang="zh-TW" altLang="en-US" dirty="0"/>
              <a:t>傳送過來的訊息</a:t>
            </a:r>
            <a:r>
              <a:rPr lang="en-US" altLang="zh-TW" dirty="0"/>
              <a:t>(</a:t>
            </a:r>
            <a:r>
              <a:rPr lang="zh-TW" altLang="en-US" dirty="0"/>
              <a:t>例如</a:t>
            </a:r>
            <a:r>
              <a:rPr lang="en-US" altLang="zh-TW" dirty="0"/>
              <a:t>:</a:t>
            </a:r>
            <a:r>
              <a:rPr lang="en-US" altLang="zh-TW" dirty="0" err="1"/>
              <a:t>AppD</a:t>
            </a:r>
            <a:r>
              <a:rPr lang="zh-TW" altLang="en-US" dirty="0"/>
              <a:t>和</a:t>
            </a:r>
            <a:r>
              <a:rPr lang="en-US" altLang="zh-TW" dirty="0"/>
              <a:t>NST</a:t>
            </a:r>
            <a:r>
              <a:rPr lang="zh-TW" altLang="en-US" dirty="0"/>
              <a:t>參數</a:t>
            </a:r>
            <a:r>
              <a:rPr lang="en-US" altLang="zh-TW" dirty="0"/>
              <a:t>),</a:t>
            </a:r>
            <a:r>
              <a:rPr lang="zh-TW" altLang="en-US" dirty="0"/>
              <a:t>它將傳送過來的</a:t>
            </a:r>
            <a:endParaRPr lang="en-US" altLang="zh-TW" dirty="0"/>
          </a:p>
          <a:p>
            <a:r>
              <a:rPr lang="en-US" altLang="zh-TW" dirty="0"/>
              <a:t>YAML</a:t>
            </a:r>
            <a:r>
              <a:rPr lang="zh-TW" altLang="en-US" dirty="0"/>
              <a:t>格式轉換成</a:t>
            </a:r>
            <a:r>
              <a:rPr lang="en-US" altLang="zh-TW" dirty="0"/>
              <a:t>JSON</a:t>
            </a:r>
            <a:r>
              <a:rPr lang="zh-TW" altLang="en-US" dirty="0"/>
              <a:t>格式</a:t>
            </a:r>
            <a:endParaRPr lang="en-US" altLang="zh-TW" dirty="0"/>
          </a:p>
          <a:p>
            <a:endParaRPr lang="en-US" altLang="zh-TW" dirty="0"/>
          </a:p>
          <a:p>
            <a:r>
              <a:rPr lang="en-US" altLang="zh-TW" dirty="0"/>
              <a:t>Request controller:</a:t>
            </a:r>
            <a:r>
              <a:rPr lang="zh-TW" altLang="en-US" dirty="0"/>
              <a:t>處理</a:t>
            </a:r>
            <a:r>
              <a:rPr lang="en-US" altLang="zh-TW" dirty="0"/>
              <a:t>Meson</a:t>
            </a:r>
            <a:r>
              <a:rPr lang="zh-TW" altLang="en-US" dirty="0"/>
              <a:t> </a:t>
            </a:r>
            <a:r>
              <a:rPr lang="en-US" altLang="zh-TW" dirty="0"/>
              <a:t>layer</a:t>
            </a:r>
            <a:r>
              <a:rPr lang="zh-TW" altLang="en-US" dirty="0"/>
              <a:t>的元件之間的所有通訊</a:t>
            </a:r>
            <a:endParaRPr lang="en-US" altLang="zh-TW" dirty="0"/>
          </a:p>
          <a:p>
            <a:r>
              <a:rPr lang="zh-TW" altLang="en-US" dirty="0"/>
              <a:t>訊息交換是透過</a:t>
            </a:r>
            <a:r>
              <a:rPr lang="en-US" altLang="zh-TW" dirty="0"/>
              <a:t>Python</a:t>
            </a:r>
            <a:r>
              <a:rPr lang="zh-TW" altLang="en-US" dirty="0"/>
              <a:t> 函式庫的</a:t>
            </a:r>
            <a:r>
              <a:rPr lang="en-US" altLang="zh-TW" dirty="0"/>
              <a:t>API</a:t>
            </a:r>
            <a:r>
              <a:rPr lang="zh-TW" altLang="en-US" dirty="0"/>
              <a:t>來實現</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20</a:t>
            </a:fld>
            <a:endParaRPr lang="zh-TW" altLang="en-US"/>
          </a:p>
        </p:txBody>
      </p:sp>
    </p:spTree>
    <p:extLst>
      <p:ext uri="{BB962C8B-B14F-4D97-AF65-F5344CB8AC3E}">
        <p14:creationId xmlns:p14="http://schemas.microsoft.com/office/powerpoint/2010/main" val="2391959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負責</a:t>
            </a:r>
            <a:r>
              <a:rPr lang="en-US" altLang="zh-TW" dirty="0"/>
              <a:t>CSC</a:t>
            </a:r>
            <a:r>
              <a:rPr lang="zh-TW" altLang="en-US" dirty="0"/>
              <a:t>切片的生命週期管理</a:t>
            </a:r>
            <a:endParaRPr lang="en-US" altLang="zh-TW" dirty="0"/>
          </a:p>
          <a:p>
            <a:r>
              <a:rPr lang="zh-TW" altLang="en-US" dirty="0"/>
              <a:t>收集所有必需的信息（例如，網絡 </a:t>
            </a:r>
            <a:r>
              <a:rPr lang="en-US" altLang="zh-TW" dirty="0"/>
              <a:t>ID</a:t>
            </a:r>
            <a:r>
              <a:rPr lang="zh-TW" altLang="en-US" dirty="0"/>
              <a:t>、</a:t>
            </a:r>
            <a:r>
              <a:rPr lang="en-US" altLang="zh-TW" dirty="0"/>
              <a:t>IP </a:t>
            </a:r>
            <a:r>
              <a:rPr lang="zh-TW" altLang="en-US" dirty="0"/>
              <a:t>地址等）以實例化 </a:t>
            </a:r>
            <a:r>
              <a:rPr lang="en-US" altLang="zh-TW" dirty="0"/>
              <a:t>CSC </a:t>
            </a:r>
            <a:r>
              <a:rPr lang="zh-TW" altLang="en-US" dirty="0"/>
              <a:t>切片</a:t>
            </a:r>
            <a:endParaRPr lang="en-US" altLang="zh-TW" dirty="0"/>
          </a:p>
          <a:p>
            <a:endParaRPr lang="en-US" altLang="zh-TW" dirty="0"/>
          </a:p>
          <a:p>
            <a:r>
              <a:rPr lang="zh-TW" altLang="en-US" dirty="0"/>
              <a:t>以實現 </a:t>
            </a:r>
            <a:r>
              <a:rPr lang="en-US" altLang="zh-TW" dirty="0"/>
              <a:t>CSC-SP </a:t>
            </a:r>
            <a:r>
              <a:rPr lang="zh-TW" altLang="en-US" dirty="0"/>
              <a:t>和 </a:t>
            </a:r>
            <a:r>
              <a:rPr lang="en-US" altLang="zh-TW" dirty="0"/>
              <a:t>CSC-SC </a:t>
            </a:r>
            <a:r>
              <a:rPr lang="zh-TW" altLang="en-US" dirty="0"/>
              <a:t>之間的安全通信切片</a:t>
            </a:r>
            <a:endParaRPr lang="en-US" altLang="zh-TW" dirty="0"/>
          </a:p>
          <a:p>
            <a:r>
              <a:rPr lang="zh-TW" altLang="en-US" dirty="0"/>
              <a:t>在準備好具有所有必需實例化參數的 </a:t>
            </a:r>
            <a:r>
              <a:rPr lang="en-US" altLang="zh-TW" dirty="0"/>
              <a:t>CSC </a:t>
            </a:r>
            <a:r>
              <a:rPr lang="zh-TW" altLang="en-US" dirty="0"/>
              <a:t>切片規範後，</a:t>
            </a:r>
            <a:r>
              <a:rPr lang="en-US" altLang="zh-TW" dirty="0"/>
              <a:t>CSC </a:t>
            </a:r>
            <a:r>
              <a:rPr lang="zh-TW" altLang="en-US" dirty="0"/>
              <a:t>優化器將此規範傳送給 </a:t>
            </a:r>
            <a:r>
              <a:rPr lang="en-US" altLang="zh-TW" dirty="0"/>
              <a:t>VIM </a:t>
            </a:r>
            <a:r>
              <a:rPr lang="zh-TW" altLang="en-US" dirty="0"/>
              <a:t>以進行 </a:t>
            </a:r>
            <a:r>
              <a:rPr lang="en-US" altLang="zh-TW" dirty="0"/>
              <a:t>CSC </a:t>
            </a:r>
            <a:r>
              <a:rPr lang="zh-TW" altLang="en-US" dirty="0"/>
              <a:t>切片部署</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21</a:t>
            </a:fld>
            <a:endParaRPr lang="zh-TW" altLang="en-US"/>
          </a:p>
        </p:txBody>
      </p:sp>
    </p:spTree>
    <p:extLst>
      <p:ext uri="{BB962C8B-B14F-4D97-AF65-F5344CB8AC3E}">
        <p14:creationId xmlns:p14="http://schemas.microsoft.com/office/powerpoint/2010/main" val="1946382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它負責啟用 </a:t>
            </a:r>
            <a:r>
              <a:rPr lang="en-US" altLang="zh-TW" dirty="0"/>
              <a:t>CSC </a:t>
            </a:r>
            <a:r>
              <a:rPr lang="zh-TW" altLang="en-US" dirty="0"/>
              <a:t>的服務發現</a:t>
            </a:r>
            <a:endParaRPr lang="en-US" altLang="zh-TW" dirty="0"/>
          </a:p>
          <a:p>
            <a:endParaRPr lang="en-US" altLang="zh-TW" dirty="0"/>
          </a:p>
          <a:p>
            <a:r>
              <a:rPr lang="en-US" altLang="zh-TW" dirty="0"/>
              <a:t>Service Registry </a:t>
            </a:r>
            <a:r>
              <a:rPr lang="zh-TW" altLang="en-US" dirty="0"/>
              <a:t>允許 </a:t>
            </a:r>
            <a:r>
              <a:rPr lang="en-US" altLang="zh-TW" dirty="0"/>
              <a:t>CSC-SP </a:t>
            </a:r>
            <a:r>
              <a:rPr lang="zh-TW" altLang="en-US" dirty="0"/>
              <a:t>通告服務，其他分片租戶可以通過 </a:t>
            </a:r>
            <a:r>
              <a:rPr lang="en-US" altLang="zh-TW" dirty="0"/>
              <a:t>CSC </a:t>
            </a:r>
            <a:r>
              <a:rPr lang="zh-TW" altLang="en-US" dirty="0"/>
              <a:t>使用這些服務</a:t>
            </a:r>
            <a:endParaRPr lang="en-US" altLang="zh-TW" dirty="0"/>
          </a:p>
          <a:p>
            <a:endParaRPr lang="en-US" altLang="zh-TW" dirty="0"/>
          </a:p>
          <a:p>
            <a:r>
              <a:rPr lang="zh-TW" altLang="en-US" dirty="0"/>
              <a:t>可以使用 </a:t>
            </a:r>
            <a:r>
              <a:rPr lang="en-US" altLang="zh-TW" dirty="0"/>
              <a:t>MEC </a:t>
            </a:r>
            <a:r>
              <a:rPr lang="zh-TW" altLang="en-US" dirty="0"/>
              <a:t>應用程序描述符 </a:t>
            </a:r>
            <a:r>
              <a:rPr lang="en-US" altLang="zh-TW" dirty="0"/>
              <a:t>(</a:t>
            </a:r>
            <a:r>
              <a:rPr lang="en-US" altLang="zh-TW" dirty="0" err="1"/>
              <a:t>AppD</a:t>
            </a:r>
            <a:r>
              <a:rPr lang="en-US" altLang="zh-TW" dirty="0"/>
              <a:t>) </a:t>
            </a:r>
            <a:r>
              <a:rPr lang="zh-TW" altLang="en-US" dirty="0"/>
              <a:t>將此信息傳送到服務註冊表</a:t>
            </a:r>
            <a:endParaRPr lang="en-US" altLang="zh-TW" dirty="0"/>
          </a:p>
          <a:p>
            <a:endParaRPr lang="en-US" altLang="zh-TW" dirty="0"/>
          </a:p>
          <a:p>
            <a:r>
              <a:rPr lang="zh-TW" altLang="en-US" dirty="0"/>
              <a:t>同樣，</a:t>
            </a:r>
            <a:r>
              <a:rPr lang="en-US" altLang="zh-TW" dirty="0"/>
              <a:t>CSC-SC </a:t>
            </a:r>
            <a:r>
              <a:rPr lang="zh-TW" altLang="en-US" dirty="0"/>
              <a:t>可以通過 </a:t>
            </a:r>
            <a:r>
              <a:rPr lang="en-US" altLang="zh-TW" dirty="0"/>
              <a:t>CSC </a:t>
            </a:r>
            <a:r>
              <a:rPr lang="zh-TW" altLang="en-US" dirty="0"/>
              <a:t>向服務註冊中心提交服務消費請求</a:t>
            </a:r>
            <a:endParaRPr lang="en-US" altLang="zh-TW" dirty="0"/>
          </a:p>
          <a:p>
            <a:endParaRPr lang="en-US" altLang="zh-TW" dirty="0"/>
          </a:p>
          <a:p>
            <a:r>
              <a:rPr lang="zh-TW" altLang="en-US" dirty="0"/>
              <a:t>註冊中心在已註冊的服務實例中執行查找，以識別合適的支持 </a:t>
            </a:r>
            <a:r>
              <a:rPr lang="en-US" altLang="zh-TW" dirty="0"/>
              <a:t>CSC </a:t>
            </a:r>
            <a:r>
              <a:rPr lang="zh-TW" altLang="en-US" dirty="0"/>
              <a:t>的服務</a:t>
            </a:r>
            <a:endParaRPr lang="en-US" altLang="zh-TW" dirty="0"/>
          </a:p>
          <a:p>
            <a:endParaRPr lang="en-US" altLang="zh-TW" dirty="0"/>
          </a:p>
          <a:p>
            <a:r>
              <a:rPr lang="zh-TW" altLang="en-US" dirty="0"/>
              <a:t>在協調 </a:t>
            </a:r>
            <a:r>
              <a:rPr lang="en-US" altLang="zh-TW" dirty="0"/>
              <a:t>CSC </a:t>
            </a:r>
            <a:r>
              <a:rPr lang="zh-TW" altLang="en-US" dirty="0"/>
              <a:t>的情況下，搜索空間可能包含範圍廣泛的邊緣 </a:t>
            </a:r>
            <a:r>
              <a:rPr lang="en-US" altLang="zh-TW" dirty="0" err="1"/>
              <a:t>PoP</a:t>
            </a:r>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22</a:t>
            </a:fld>
            <a:endParaRPr lang="zh-TW" altLang="en-US"/>
          </a:p>
        </p:txBody>
      </p:sp>
    </p:spTree>
    <p:extLst>
      <p:ext uri="{BB962C8B-B14F-4D97-AF65-F5344CB8AC3E}">
        <p14:creationId xmlns:p14="http://schemas.microsoft.com/office/powerpoint/2010/main" val="1056820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負責存儲和檢索有關為 </a:t>
            </a:r>
            <a:r>
              <a:rPr lang="en-US" altLang="zh-TW" dirty="0"/>
              <a:t>CSC </a:t>
            </a:r>
            <a:r>
              <a:rPr lang="zh-TW" altLang="en-US" dirty="0"/>
              <a:t>提供的服務以及這些服務可供消費的 </a:t>
            </a:r>
            <a:r>
              <a:rPr lang="en-US" altLang="zh-TW" dirty="0" err="1"/>
              <a:t>PoP</a:t>
            </a:r>
            <a:r>
              <a:rPr lang="en-US" altLang="zh-TW" dirty="0"/>
              <a:t> </a:t>
            </a:r>
            <a:r>
              <a:rPr lang="zh-TW" altLang="en-US" dirty="0"/>
              <a:t>的信息</a:t>
            </a:r>
            <a:endParaRPr lang="en-US" altLang="zh-TW" dirty="0"/>
          </a:p>
          <a:p>
            <a:endParaRPr lang="en-US" altLang="zh-TW" dirty="0"/>
          </a:p>
          <a:p>
            <a:r>
              <a:rPr lang="en-US" altLang="zh-TW" dirty="0"/>
              <a:t>Web service: </a:t>
            </a:r>
            <a:r>
              <a:rPr lang="zh-TW" altLang="en-US" dirty="0"/>
              <a:t>用</a:t>
            </a:r>
            <a:r>
              <a:rPr lang="en-US" altLang="zh-TW" dirty="0"/>
              <a:t>java</a:t>
            </a:r>
            <a:r>
              <a:rPr lang="zh-TW" altLang="en-US" dirty="0"/>
              <a:t>實現</a:t>
            </a:r>
            <a:endParaRPr lang="en-US" altLang="zh-TW" dirty="0"/>
          </a:p>
          <a:p>
            <a:r>
              <a:rPr lang="en-US" altLang="zh-TW" dirty="0"/>
              <a:t>Mongo DB</a:t>
            </a:r>
            <a:r>
              <a:rPr lang="zh-TW" altLang="en-US" dirty="0"/>
              <a:t>資料庫儲存資料</a:t>
            </a:r>
            <a:r>
              <a:rPr lang="en-US" altLang="zh-TW" dirty="0"/>
              <a:t>(</a:t>
            </a:r>
            <a:r>
              <a:rPr lang="zh-TW" altLang="en-US" dirty="0"/>
              <a:t>包含可用服務，包含可用 </a:t>
            </a:r>
            <a:r>
              <a:rPr lang="en-US" altLang="zh-TW" dirty="0" err="1"/>
              <a:t>PoP</a:t>
            </a:r>
            <a:r>
              <a:rPr lang="en-US" altLang="zh-TW" dirty="0"/>
              <a:t>)</a:t>
            </a:r>
          </a:p>
          <a:p>
            <a:endParaRPr lang="en-US" altLang="zh-TW" dirty="0"/>
          </a:p>
          <a:p>
            <a:r>
              <a:rPr lang="en-US" altLang="zh-TW" dirty="0"/>
              <a:t>Web </a:t>
            </a:r>
            <a:r>
              <a:rPr lang="zh-TW" altLang="en-US" dirty="0"/>
              <a:t>服務的主要任務是公開一個 </a:t>
            </a:r>
            <a:r>
              <a:rPr lang="en-US" altLang="zh-TW" dirty="0"/>
              <a:t>REST API</a:t>
            </a:r>
            <a:r>
              <a:rPr lang="zh-TW" altLang="en-US" dirty="0"/>
              <a:t>，允許 </a:t>
            </a:r>
            <a:r>
              <a:rPr lang="en-US" altLang="zh-TW" dirty="0"/>
              <a:t>CSC-SP </a:t>
            </a:r>
            <a:r>
              <a:rPr lang="zh-TW" altLang="en-US" dirty="0"/>
              <a:t>註冊他們各自的服務產品</a:t>
            </a:r>
            <a:endParaRPr lang="en-US" altLang="zh-TW" dirty="0"/>
          </a:p>
          <a:p>
            <a:r>
              <a:rPr lang="zh-TW" altLang="en-US" dirty="0"/>
              <a:t>提供的服務以 </a:t>
            </a:r>
            <a:r>
              <a:rPr lang="en-US" altLang="zh-TW" dirty="0"/>
              <a:t>JSON </a:t>
            </a:r>
            <a:r>
              <a:rPr lang="zh-TW" altLang="en-US" dirty="0"/>
              <a:t>格式提交</a:t>
            </a:r>
            <a:endParaRPr lang="en-US" altLang="zh-TW" dirty="0"/>
          </a:p>
          <a:p>
            <a:endParaRPr lang="en-US" altLang="zh-TW" dirty="0"/>
          </a:p>
          <a:p>
            <a:r>
              <a:rPr lang="zh-TW" altLang="en-US" dirty="0"/>
              <a:t>所有對 </a:t>
            </a:r>
            <a:r>
              <a:rPr lang="en-US" altLang="zh-TW" dirty="0"/>
              <a:t>Web </a:t>
            </a:r>
            <a:r>
              <a:rPr lang="zh-TW" altLang="en-US" dirty="0"/>
              <a:t>服務的請求均由 </a:t>
            </a:r>
            <a:r>
              <a:rPr lang="en-US" altLang="zh-TW" dirty="0"/>
              <a:t>MESON </a:t>
            </a:r>
            <a:r>
              <a:rPr lang="zh-TW" altLang="en-US" dirty="0"/>
              <a:t>代理提供</a:t>
            </a:r>
            <a:endParaRPr lang="en-US" altLang="zh-TW" dirty="0"/>
          </a:p>
          <a:p>
            <a:endParaRPr lang="en-US" altLang="zh-TW" dirty="0"/>
          </a:p>
          <a:p>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23</a:t>
            </a:fld>
            <a:endParaRPr lang="zh-TW" altLang="en-US"/>
          </a:p>
        </p:txBody>
      </p:sp>
    </p:spTree>
    <p:extLst>
      <p:ext uri="{BB962C8B-B14F-4D97-AF65-F5344CB8AC3E}">
        <p14:creationId xmlns:p14="http://schemas.microsoft.com/office/powerpoint/2010/main" val="38342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網路切片一直處於 </a:t>
            </a:r>
            <a:r>
              <a:rPr lang="en-US" altLang="zh-TW" dirty="0"/>
              <a:t>5G </a:t>
            </a:r>
            <a:r>
              <a:rPr lang="zh-TW" altLang="en-US" dirty="0"/>
              <a:t>網路研究的前沿，各種切片編排架構都在尋求獲得切片的好處，以提高 </a:t>
            </a:r>
            <a:r>
              <a:rPr lang="en-US" altLang="zh-TW" dirty="0"/>
              <a:t>5G</a:t>
            </a:r>
            <a:r>
              <a:rPr lang="zh-TW" altLang="en-US" dirty="0"/>
              <a:t>（及以後）網路服務的性能和可靠性</a:t>
            </a:r>
            <a:endParaRPr lang="en-US" altLang="zh-TW" dirty="0"/>
          </a:p>
          <a:p>
            <a:endParaRPr lang="en-US" altLang="zh-TW" dirty="0"/>
          </a:p>
          <a:p>
            <a:r>
              <a:rPr lang="zh-TW" altLang="en-US" dirty="0"/>
              <a:t>由</a:t>
            </a:r>
            <a:r>
              <a:rPr lang="en-US" altLang="zh-TW" dirty="0"/>
              <a:t>NFV</a:t>
            </a:r>
            <a:r>
              <a:rPr lang="zh-TW" altLang="en-US" dirty="0"/>
              <a:t>和</a:t>
            </a:r>
            <a:r>
              <a:rPr lang="en-US" altLang="zh-TW" dirty="0"/>
              <a:t>SDN</a:t>
            </a:r>
            <a:r>
              <a:rPr lang="zh-TW" altLang="en-US" dirty="0"/>
              <a:t>啟用的網路切片</a:t>
            </a:r>
            <a:r>
              <a:rPr lang="en-US" altLang="zh-TW" dirty="0"/>
              <a:t>,</a:t>
            </a:r>
            <a:r>
              <a:rPr lang="zh-TW" altLang="en-US" dirty="0"/>
              <a:t>本質上允許網路提供商將計算</a:t>
            </a:r>
            <a:r>
              <a:rPr lang="en-US" altLang="zh-TW" dirty="0"/>
              <a:t>,</a:t>
            </a:r>
            <a:r>
              <a:rPr lang="zh-TW" altLang="en-US" dirty="0"/>
              <a:t>儲存</a:t>
            </a:r>
            <a:r>
              <a:rPr lang="en-US" altLang="zh-TW" dirty="0"/>
              <a:t>,</a:t>
            </a:r>
            <a:r>
              <a:rPr lang="zh-TW" altLang="en-US" dirty="0"/>
              <a:t>網路資源出租給服務提供商</a:t>
            </a:r>
            <a:endParaRPr lang="en-US" altLang="zh-TW" dirty="0"/>
          </a:p>
          <a:p>
            <a:endParaRPr lang="en-US" altLang="zh-TW" dirty="0"/>
          </a:p>
          <a:p>
            <a:r>
              <a:rPr lang="zh-TW" altLang="en-US" dirty="0"/>
              <a:t>這讓各個領域的創新應用服務在集成到</a:t>
            </a:r>
            <a:r>
              <a:rPr lang="en-US" altLang="zh-TW" dirty="0"/>
              <a:t>edge network</a:t>
            </a:r>
            <a:r>
              <a:rPr lang="zh-TW" altLang="en-US" dirty="0"/>
              <a:t>上提供了獨特的機會</a:t>
            </a:r>
            <a:r>
              <a:rPr lang="en-US" altLang="zh-TW" u="sng" dirty="0"/>
              <a:t>(</a:t>
            </a:r>
            <a:r>
              <a:rPr lang="zh-TW" altLang="en-US" u="sng" dirty="0"/>
              <a:t>各個領域例如</a:t>
            </a:r>
            <a:r>
              <a:rPr lang="en-US" altLang="zh-TW" u="sng" dirty="0"/>
              <a:t>:</a:t>
            </a:r>
            <a:r>
              <a:rPr lang="zh-TW" altLang="en-US" u="sng" dirty="0"/>
              <a:t>汽車</a:t>
            </a:r>
            <a:r>
              <a:rPr lang="en-US" altLang="zh-TW" u="sng" dirty="0"/>
              <a:t>,</a:t>
            </a:r>
            <a:r>
              <a:rPr lang="zh-TW" altLang="en-US" u="sng" dirty="0"/>
              <a:t>媒體</a:t>
            </a:r>
            <a:r>
              <a:rPr lang="en-US" altLang="zh-TW" u="sng" dirty="0"/>
              <a:t>,</a:t>
            </a:r>
            <a:r>
              <a:rPr lang="zh-TW" altLang="en-US" u="sng" dirty="0"/>
              <a:t>醫療健康、製造</a:t>
            </a:r>
            <a:r>
              <a:rPr lang="en-US" altLang="zh-TW" u="sng" dirty="0"/>
              <a:t>)</a:t>
            </a:r>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4</a:t>
            </a:fld>
            <a:endParaRPr lang="zh-TW" altLang="en-US"/>
          </a:p>
        </p:txBody>
      </p:sp>
    </p:spTree>
    <p:extLst>
      <p:ext uri="{BB962C8B-B14F-4D97-AF65-F5344CB8AC3E}">
        <p14:creationId xmlns:p14="http://schemas.microsoft.com/office/powerpoint/2010/main" val="1848939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它確定了最適合代表 </a:t>
            </a:r>
            <a:r>
              <a:rPr lang="en-US" altLang="zh-TW" dirty="0"/>
              <a:t>CSC-SC </a:t>
            </a:r>
            <a:r>
              <a:rPr lang="zh-TW" altLang="en-US" dirty="0"/>
              <a:t>部署支持 </a:t>
            </a:r>
            <a:r>
              <a:rPr lang="en-US" altLang="zh-TW" dirty="0"/>
              <a:t>CSC </a:t>
            </a:r>
            <a:r>
              <a:rPr lang="zh-TW" altLang="en-US" dirty="0"/>
              <a:t>的服務的邊緣 </a:t>
            </a:r>
            <a:r>
              <a:rPr lang="en-US" altLang="zh-TW" dirty="0" err="1"/>
              <a:t>PoP</a:t>
            </a:r>
            <a:endParaRPr lang="en-US" altLang="zh-TW" dirty="0"/>
          </a:p>
          <a:p>
            <a:r>
              <a:rPr lang="en-US" altLang="zh-TW" dirty="0"/>
              <a:t>(</a:t>
            </a:r>
            <a:r>
              <a:rPr lang="en-US" altLang="zh-TW" dirty="0" err="1"/>
              <a:t>PoP</a:t>
            </a:r>
            <a:r>
              <a:rPr lang="en-US" altLang="zh-TW" dirty="0"/>
              <a:t> Selection </a:t>
            </a:r>
            <a:r>
              <a:rPr lang="zh-TW" altLang="en-US" dirty="0"/>
              <a:t>僅與 </a:t>
            </a:r>
            <a:r>
              <a:rPr lang="en-US" altLang="zh-TW" dirty="0"/>
              <a:t>Coordinated CSC </a:t>
            </a:r>
            <a:r>
              <a:rPr lang="zh-TW" altLang="en-US" dirty="0"/>
              <a:t>場景相關</a:t>
            </a:r>
            <a:r>
              <a:rPr lang="en-US" altLang="zh-TW" dirty="0"/>
              <a:t>)</a:t>
            </a:r>
          </a:p>
          <a:p>
            <a:r>
              <a:rPr lang="en-US" altLang="zh-TW" dirty="0" err="1"/>
              <a:t>PoP</a:t>
            </a:r>
            <a:r>
              <a:rPr lang="en-US" altLang="zh-TW" dirty="0"/>
              <a:t> </a:t>
            </a:r>
            <a:r>
              <a:rPr lang="zh-TW" altLang="en-US" dirty="0"/>
              <a:t>選擇接收相應的 </a:t>
            </a:r>
            <a:r>
              <a:rPr lang="en-US" altLang="zh-TW" dirty="0" err="1"/>
              <a:t>PoP</a:t>
            </a:r>
            <a:r>
              <a:rPr lang="en-US" altLang="zh-TW" dirty="0"/>
              <a:t> </a:t>
            </a:r>
            <a:r>
              <a:rPr lang="zh-TW" altLang="en-US" dirty="0"/>
              <a:t>列表</a:t>
            </a:r>
            <a:endParaRPr lang="en-US" altLang="zh-TW" dirty="0"/>
          </a:p>
          <a:p>
            <a:r>
              <a:rPr lang="zh-TW" altLang="en-US" dirty="0"/>
              <a:t>執行 </a:t>
            </a:r>
            <a:r>
              <a:rPr lang="en-US" altLang="zh-TW" dirty="0" err="1"/>
              <a:t>PoP</a:t>
            </a:r>
            <a:r>
              <a:rPr lang="en-US" altLang="zh-TW" dirty="0"/>
              <a:t> </a:t>
            </a:r>
            <a:r>
              <a:rPr lang="zh-TW" altLang="en-US" dirty="0"/>
              <a:t>排名</a:t>
            </a:r>
            <a:endParaRPr lang="en-US" altLang="zh-TW" dirty="0"/>
          </a:p>
          <a:p>
            <a:r>
              <a:rPr lang="zh-TW" altLang="en-US" dirty="0"/>
              <a:t> </a:t>
            </a:r>
            <a:r>
              <a:rPr lang="en-US" altLang="zh-TW" dirty="0" err="1"/>
              <a:t>PoP</a:t>
            </a:r>
            <a:r>
              <a:rPr lang="en-US" altLang="zh-TW" dirty="0"/>
              <a:t> </a:t>
            </a:r>
            <a:r>
              <a:rPr lang="zh-TW" altLang="en-US" dirty="0"/>
              <a:t>選擇模塊採用</a:t>
            </a:r>
            <a:r>
              <a:rPr lang="en-US" altLang="zh-TW" dirty="0"/>
              <a:t>multi-criteria decision making</a:t>
            </a:r>
            <a:r>
              <a:rPr lang="zh-TW" altLang="en-US" dirty="0"/>
              <a:t>多標準決策 </a:t>
            </a:r>
            <a:r>
              <a:rPr lang="en-US" altLang="zh-TW" dirty="0"/>
              <a:t>(MCDM)</a:t>
            </a:r>
          </a:p>
          <a:p>
            <a:endParaRPr lang="en-US" altLang="zh-TW" dirty="0"/>
          </a:p>
          <a:p>
            <a:r>
              <a:rPr lang="en-US" altLang="zh-TW" dirty="0" err="1"/>
              <a:t>PoP</a:t>
            </a:r>
            <a:r>
              <a:rPr lang="en-US" altLang="zh-TW" dirty="0"/>
              <a:t> Ranking Mechanism (PRM):</a:t>
            </a:r>
            <a:r>
              <a:rPr lang="zh-TW" altLang="en-US" dirty="0"/>
              <a:t>它基於模糊層次分析法 </a:t>
            </a:r>
            <a:r>
              <a:rPr lang="en-US" altLang="zh-TW" dirty="0"/>
              <a:t>(FAHP) </a:t>
            </a:r>
            <a:r>
              <a:rPr lang="zh-TW" altLang="en-US" dirty="0"/>
              <a:t>方法 </a:t>
            </a:r>
            <a:r>
              <a:rPr lang="en-US" altLang="zh-TW" dirty="0"/>
              <a:t>[15]</a:t>
            </a:r>
          </a:p>
          <a:p>
            <a:r>
              <a:rPr lang="zh-TW" altLang="en-US" dirty="0"/>
              <a:t> 在 </a:t>
            </a:r>
            <a:r>
              <a:rPr lang="en-US" altLang="zh-TW" dirty="0"/>
              <a:t>[15] </a:t>
            </a:r>
            <a:r>
              <a:rPr lang="zh-TW" altLang="en-US" dirty="0"/>
              <a:t>中可以找到排名過程的方法與描述</a:t>
            </a:r>
            <a:endParaRPr lang="en-US" altLang="zh-TW" dirty="0"/>
          </a:p>
          <a:p>
            <a:endParaRPr lang="en-US" altLang="zh-TW" dirty="0"/>
          </a:p>
          <a:p>
            <a:r>
              <a:rPr lang="en-US" altLang="zh-TW" dirty="0"/>
              <a:t>Agent</a:t>
            </a:r>
            <a:r>
              <a:rPr lang="zh-TW" altLang="en-US" dirty="0"/>
              <a:t>將參數值傳送到</a:t>
            </a:r>
            <a:r>
              <a:rPr lang="en-US" altLang="zh-TW" dirty="0"/>
              <a:t>Weight Assignment API ,</a:t>
            </a:r>
            <a:r>
              <a:rPr lang="zh-TW" altLang="en-US" dirty="0"/>
              <a:t>帶有權重值的參數儲存到</a:t>
            </a:r>
            <a:r>
              <a:rPr lang="en-US" altLang="zh-TW" dirty="0"/>
              <a:t>DB</a:t>
            </a:r>
          </a:p>
          <a:p>
            <a:r>
              <a:rPr lang="en-US" altLang="zh-TW" dirty="0"/>
              <a:t>Agent</a:t>
            </a:r>
            <a:r>
              <a:rPr lang="zh-TW" altLang="en-US" dirty="0"/>
              <a:t>將候選</a:t>
            </a:r>
            <a:r>
              <a:rPr lang="en-US" altLang="zh-TW" dirty="0" err="1"/>
              <a:t>PoP</a:t>
            </a:r>
            <a:r>
              <a:rPr lang="zh-TW" altLang="en-US" dirty="0"/>
              <a:t>列表傳送至 </a:t>
            </a:r>
            <a:r>
              <a:rPr lang="en-US" altLang="zh-TW" dirty="0" err="1"/>
              <a:t>PoP</a:t>
            </a:r>
            <a:r>
              <a:rPr lang="en-US" altLang="zh-TW" dirty="0"/>
              <a:t> Ranking API</a:t>
            </a:r>
            <a:r>
              <a:rPr lang="zh-TW" altLang="en-US" dirty="0"/>
              <a:t>中 </a:t>
            </a:r>
            <a:r>
              <a:rPr lang="en-US" altLang="zh-TW" dirty="0"/>
              <a:t>, </a:t>
            </a:r>
            <a:r>
              <a:rPr lang="zh-TW" altLang="en-US" dirty="0"/>
              <a:t>透過</a:t>
            </a:r>
            <a:endParaRPr lang="en-US" altLang="zh-TW" dirty="0"/>
          </a:p>
          <a:p>
            <a:r>
              <a:rPr lang="en-US" altLang="zh-TW" dirty="0"/>
              <a:t>Ranking Mechanism</a:t>
            </a:r>
            <a:r>
              <a:rPr lang="zh-TW" altLang="en-US" dirty="0"/>
              <a:t>將</a:t>
            </a:r>
            <a:r>
              <a:rPr lang="en-US" altLang="zh-TW" dirty="0" err="1"/>
              <a:t>PoP</a:t>
            </a:r>
            <a:r>
              <a:rPr lang="zh-TW" altLang="en-US" dirty="0"/>
              <a:t>進行排名</a:t>
            </a:r>
            <a:endParaRPr lang="en-US" altLang="zh-TW" dirty="0"/>
          </a:p>
          <a:p>
            <a:endParaRPr lang="en-US" altLang="zh-TW" dirty="0"/>
          </a:p>
          <a:p>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24</a:t>
            </a:fld>
            <a:endParaRPr lang="zh-TW" altLang="en-US"/>
          </a:p>
        </p:txBody>
      </p:sp>
    </p:spTree>
    <p:extLst>
      <p:ext uri="{BB962C8B-B14F-4D97-AF65-F5344CB8AC3E}">
        <p14:creationId xmlns:p14="http://schemas.microsoft.com/office/powerpoint/2010/main" val="1864279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10000"/>
          </a:bodyPr>
          <a:lstStyle/>
          <a:p>
            <a:pPr marL="228600" indent="-228600">
              <a:buAutoNum type="arabicPeriod"/>
            </a:pPr>
            <a:r>
              <a:rPr lang="zh-TW" altLang="en-US" dirty="0"/>
              <a:t>在初始化階段</a:t>
            </a:r>
            <a:r>
              <a:rPr lang="en-US" altLang="zh-TW" dirty="0"/>
              <a:t>:</a:t>
            </a:r>
            <a:r>
              <a:rPr lang="en-US" altLang="zh-TW" sz="1200" kern="1200" dirty="0">
                <a:solidFill>
                  <a:schemeClr val="tx1"/>
                </a:solidFill>
                <a:effectLst/>
                <a:latin typeface="+mn-lt"/>
                <a:ea typeface="+mn-ea"/>
                <a:cs typeface="+mn-cs"/>
              </a:rPr>
              <a:t>CSC-SP </a:t>
            </a:r>
            <a:r>
              <a:rPr lang="zh-TW" altLang="zh-TW" sz="1200" kern="1200" dirty="0">
                <a:solidFill>
                  <a:schemeClr val="tx1"/>
                </a:solidFill>
                <a:effectLst/>
                <a:latin typeface="+mn-lt"/>
                <a:ea typeface="+mn-ea"/>
                <a:cs typeface="+mn-cs"/>
              </a:rPr>
              <a:t>將</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nst</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AppD</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傳送給</a:t>
            </a:r>
            <a:r>
              <a:rPr lang="en-US" altLang="zh-TW" sz="1200" kern="1200" dirty="0">
                <a:solidFill>
                  <a:schemeClr val="tx1"/>
                </a:solidFill>
                <a:effectLst/>
                <a:latin typeface="+mn-lt"/>
                <a:ea typeface="+mn-ea"/>
                <a:cs typeface="+mn-cs"/>
              </a:rPr>
              <a:t> MESON </a:t>
            </a:r>
            <a:r>
              <a:rPr lang="zh-TW" altLang="zh-TW" sz="1200" kern="1200" dirty="0">
                <a:solidFill>
                  <a:schemeClr val="tx1"/>
                </a:solidFill>
                <a:effectLst/>
                <a:latin typeface="+mn-lt"/>
                <a:ea typeface="+mn-ea"/>
                <a:cs typeface="+mn-cs"/>
              </a:rPr>
              <a:t>代理</a:t>
            </a:r>
            <a:endParaRPr lang="en-US" altLang="zh-TW" sz="1200" kern="1200" dirty="0">
              <a:solidFill>
                <a:schemeClr val="tx1"/>
              </a:solidFill>
              <a:effectLst/>
              <a:latin typeface="+mn-lt"/>
              <a:ea typeface="+mn-ea"/>
              <a:cs typeface="+mn-cs"/>
            </a:endParaRPr>
          </a:p>
          <a:p>
            <a:pPr marL="228600" indent="-228600">
              <a:buAutoNum type="arabicPeriod"/>
            </a:pPr>
            <a:r>
              <a:rPr lang="en-US" altLang="zh-TW" dirty="0"/>
              <a:t>MESON </a:t>
            </a:r>
            <a:r>
              <a:rPr lang="zh-TW" altLang="en-US" dirty="0"/>
              <a:t>代理又將 </a:t>
            </a:r>
            <a:r>
              <a:rPr lang="en-US" altLang="zh-TW" dirty="0" err="1"/>
              <a:t>AppD</a:t>
            </a:r>
            <a:r>
              <a:rPr lang="en-US" altLang="zh-TW" dirty="0"/>
              <a:t> </a:t>
            </a:r>
            <a:r>
              <a:rPr lang="zh-TW" altLang="en-US" dirty="0"/>
              <a:t>轉發給服務註冊中心</a:t>
            </a:r>
            <a:endParaRPr lang="en-US" altLang="zh-TW" dirty="0"/>
          </a:p>
          <a:p>
            <a:pPr marL="228600" indent="-228600">
              <a:buAutoNum type="arabicPeriod"/>
            </a:pPr>
            <a:r>
              <a:rPr lang="en-US" altLang="zh-TW" dirty="0"/>
              <a:t>MESON Agent </a:t>
            </a:r>
            <a:r>
              <a:rPr lang="zh-TW" altLang="en-US" dirty="0"/>
              <a:t>將</a:t>
            </a:r>
            <a:r>
              <a:rPr lang="en-US" altLang="zh-TW" dirty="0"/>
              <a:t>NST</a:t>
            </a:r>
            <a:r>
              <a:rPr lang="zh-TW" altLang="en-US" dirty="0"/>
              <a:t>引導到 </a:t>
            </a:r>
            <a:r>
              <a:rPr lang="en-US" altLang="zh-TW" dirty="0"/>
              <a:t>MANO </a:t>
            </a:r>
            <a:r>
              <a:rPr lang="zh-TW" altLang="en-US" dirty="0"/>
              <a:t>層進行切片部署</a:t>
            </a:r>
            <a:endParaRPr lang="en-US" altLang="zh-TW" dirty="0"/>
          </a:p>
          <a:p>
            <a:pPr marL="228600" indent="-228600">
              <a:buAutoNum type="arabicPeriod"/>
            </a:pPr>
            <a:r>
              <a:rPr lang="zh-TW" altLang="zh-TW" sz="1200" kern="1200" dirty="0">
                <a:solidFill>
                  <a:schemeClr val="tx1"/>
                </a:solidFill>
                <a:effectLst/>
                <a:latin typeface="+mn-lt"/>
                <a:ea typeface="+mn-ea"/>
                <a:cs typeface="+mn-cs"/>
              </a:rPr>
              <a:t>切片被分配給</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PoP</a:t>
            </a:r>
            <a:r>
              <a:rPr lang="zh-TW" altLang="zh-TW" sz="1200" kern="1200" dirty="0">
                <a:solidFill>
                  <a:schemeClr val="tx1"/>
                </a:solidFill>
                <a:effectLst/>
                <a:latin typeface="+mn-lt"/>
                <a:ea typeface="+mn-ea"/>
                <a:cs typeface="+mn-cs"/>
              </a:rPr>
              <a:t>，由相應的</a:t>
            </a:r>
            <a:r>
              <a:rPr lang="en-US" altLang="zh-TW" sz="1200" kern="1200" dirty="0">
                <a:solidFill>
                  <a:schemeClr val="tx1"/>
                </a:solidFill>
                <a:effectLst/>
                <a:latin typeface="+mn-lt"/>
                <a:ea typeface="+mn-ea"/>
                <a:cs typeface="+mn-cs"/>
              </a:rPr>
              <a:t> VIM </a:t>
            </a:r>
            <a:r>
              <a:rPr lang="zh-TW" altLang="zh-TW" sz="1200" kern="1200" dirty="0">
                <a:solidFill>
                  <a:schemeClr val="tx1"/>
                </a:solidFill>
                <a:effectLst/>
                <a:latin typeface="+mn-lt"/>
                <a:ea typeface="+mn-ea"/>
                <a:cs typeface="+mn-cs"/>
              </a:rPr>
              <a:t>部署</a:t>
            </a:r>
            <a:endParaRPr lang="en-US" altLang="zh-TW" sz="1200" kern="1200" dirty="0">
              <a:solidFill>
                <a:schemeClr val="tx1"/>
              </a:solidFill>
              <a:effectLst/>
              <a:latin typeface="+mn-lt"/>
              <a:ea typeface="+mn-ea"/>
              <a:cs typeface="+mn-cs"/>
            </a:endParaRPr>
          </a:p>
          <a:p>
            <a:pPr marL="228600" indent="-228600">
              <a:buAutoNum type="arabicPeriod"/>
            </a:pPr>
            <a:r>
              <a:rPr lang="zh-TW" altLang="zh-TW" sz="1200" kern="1200" dirty="0">
                <a:solidFill>
                  <a:schemeClr val="tx1"/>
                </a:solidFill>
                <a:effectLst/>
                <a:latin typeface="+mn-lt"/>
                <a:ea typeface="+mn-ea"/>
                <a:cs typeface="+mn-cs"/>
              </a:rPr>
              <a:t>該切片</a:t>
            </a:r>
            <a:r>
              <a:rPr lang="zh-TW" altLang="en-US" sz="1200" kern="1200" dirty="0">
                <a:solidFill>
                  <a:schemeClr val="tx1"/>
                </a:solidFill>
                <a:effectLst/>
                <a:latin typeface="+mn-lt"/>
                <a:ea typeface="+mn-ea"/>
                <a:cs typeface="+mn-cs"/>
              </a:rPr>
              <a:t>與一個</a:t>
            </a:r>
            <a:r>
              <a:rPr lang="en-US" altLang="zh-TW" sz="1200" kern="1200" dirty="0" err="1">
                <a:solidFill>
                  <a:schemeClr val="tx1"/>
                </a:solidFill>
                <a:effectLst/>
                <a:latin typeface="+mn-lt"/>
                <a:ea typeface="+mn-ea"/>
                <a:cs typeface="+mn-cs"/>
              </a:rPr>
              <a:t>PoP</a:t>
            </a:r>
            <a:r>
              <a:rPr lang="zh-TW" altLang="en-US" sz="1200" kern="1200" dirty="0">
                <a:solidFill>
                  <a:schemeClr val="tx1"/>
                </a:solidFill>
                <a:effectLst/>
                <a:latin typeface="+mn-lt"/>
                <a:ea typeface="+mn-ea"/>
                <a:cs typeface="+mn-cs"/>
              </a:rPr>
              <a:t>相關聯 </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該</a:t>
            </a:r>
            <a:r>
              <a:rPr lang="en-US" altLang="zh-TW" sz="1200" kern="1200" dirty="0" err="1">
                <a:solidFill>
                  <a:schemeClr val="tx1"/>
                </a:solidFill>
                <a:effectLst/>
                <a:latin typeface="+mn-lt"/>
                <a:ea typeface="+mn-ea"/>
                <a:cs typeface="+mn-cs"/>
              </a:rPr>
              <a:t>PoP</a:t>
            </a:r>
            <a:r>
              <a:rPr lang="zh-TW" altLang="en-US" sz="1200" kern="1200" dirty="0">
                <a:solidFill>
                  <a:schemeClr val="tx1"/>
                </a:solidFill>
                <a:effectLst/>
                <a:latin typeface="+mn-lt"/>
                <a:ea typeface="+mn-ea"/>
                <a:cs typeface="+mn-cs"/>
              </a:rPr>
              <a:t>被暴露以優化和另一個切片的通訊</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此訊息被加到</a:t>
            </a:r>
            <a:r>
              <a:rPr lang="en-US" altLang="zh-TW" sz="1200" kern="1200" dirty="0">
                <a:solidFill>
                  <a:schemeClr val="tx1"/>
                </a:solidFill>
                <a:effectLst/>
                <a:latin typeface="+mn-lt"/>
                <a:ea typeface="+mn-ea"/>
                <a:cs typeface="+mn-cs"/>
              </a:rPr>
              <a:t>Service Registry</a:t>
            </a:r>
            <a:r>
              <a:rPr lang="zh-TW" altLang="en-US" sz="1200" kern="1200" dirty="0">
                <a:solidFill>
                  <a:schemeClr val="tx1"/>
                </a:solidFill>
                <a:effectLst/>
                <a:latin typeface="+mn-lt"/>
                <a:ea typeface="+mn-ea"/>
                <a:cs typeface="+mn-cs"/>
              </a:rPr>
              <a:t>中</a:t>
            </a:r>
            <a:endParaRPr lang="en-US" altLang="zh-TW" sz="1200" kern="1200" dirty="0">
              <a:solidFill>
                <a:schemeClr val="tx1"/>
              </a:solidFill>
              <a:effectLst/>
              <a:latin typeface="+mn-lt"/>
              <a:ea typeface="+mn-ea"/>
              <a:cs typeface="+mn-cs"/>
            </a:endParaRPr>
          </a:p>
          <a:p>
            <a:pPr marL="228600" indent="-228600">
              <a:buAutoNum type="arabicPeriod"/>
            </a:pPr>
            <a:r>
              <a:rPr lang="zh-TW" altLang="en-US" sz="1200" kern="1200" dirty="0">
                <a:solidFill>
                  <a:schemeClr val="tx1"/>
                </a:solidFill>
                <a:effectLst/>
                <a:latin typeface="+mn-lt"/>
                <a:ea typeface="+mn-ea"/>
                <a:cs typeface="+mn-cs"/>
              </a:rPr>
              <a:t>第二階段</a:t>
            </a:r>
            <a:r>
              <a:rPr lang="en-US" altLang="zh-TW" sz="1200" kern="1200" dirty="0">
                <a:solidFill>
                  <a:schemeClr val="tx1"/>
                </a:solidFill>
                <a:effectLst/>
                <a:latin typeface="+mn-lt"/>
                <a:ea typeface="+mn-ea"/>
                <a:cs typeface="+mn-cs"/>
              </a:rPr>
              <a:t>, CSC-SC</a:t>
            </a:r>
            <a:r>
              <a:rPr lang="zh-TW" altLang="en-US" sz="1200" kern="1200" dirty="0">
                <a:solidFill>
                  <a:schemeClr val="tx1"/>
                </a:solidFill>
                <a:effectLst/>
                <a:latin typeface="+mn-lt"/>
                <a:ea typeface="+mn-ea"/>
                <a:cs typeface="+mn-cs"/>
              </a:rPr>
              <a:t>提交</a:t>
            </a:r>
            <a:r>
              <a:rPr lang="en-US" altLang="zh-TW" sz="1200" kern="1200" dirty="0">
                <a:solidFill>
                  <a:schemeClr val="tx1"/>
                </a:solidFill>
                <a:effectLst/>
                <a:latin typeface="+mn-lt"/>
                <a:ea typeface="+mn-ea"/>
                <a:cs typeface="+mn-cs"/>
              </a:rPr>
              <a:t>request , </a:t>
            </a:r>
            <a:r>
              <a:rPr lang="zh-TW" altLang="en-US" sz="1200" kern="1200" dirty="0">
                <a:solidFill>
                  <a:schemeClr val="tx1"/>
                </a:solidFill>
                <a:effectLst/>
                <a:latin typeface="+mn-lt"/>
                <a:ea typeface="+mn-ea"/>
                <a:cs typeface="+mn-cs"/>
              </a:rPr>
              <a:t>一樣給</a:t>
            </a:r>
            <a:r>
              <a:rPr lang="en-US" altLang="zh-TW" sz="1200" kern="1200" dirty="0">
                <a:solidFill>
                  <a:schemeClr val="tx1"/>
                </a:solidFill>
                <a:effectLst/>
                <a:latin typeface="+mn-lt"/>
                <a:ea typeface="+mn-ea"/>
                <a:cs typeface="+mn-cs"/>
              </a:rPr>
              <a:t>agent </a:t>
            </a:r>
            <a:r>
              <a:rPr lang="en-US" altLang="zh-TW" sz="1200" kern="1200" dirty="0" err="1">
                <a:solidFill>
                  <a:schemeClr val="tx1"/>
                </a:solidFill>
                <a:effectLst/>
                <a:latin typeface="+mn-lt"/>
                <a:ea typeface="+mn-ea"/>
                <a:cs typeface="+mn-cs"/>
              </a:rPr>
              <a:t>AppD</a:t>
            </a:r>
            <a:r>
              <a:rPr lang="zh-TW" altLang="en-US"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NST</a:t>
            </a:r>
            <a:r>
              <a:rPr lang="zh-TW" altLang="en-US" sz="1200" kern="1200" dirty="0">
                <a:solidFill>
                  <a:schemeClr val="tx1"/>
                </a:solidFill>
                <a:effectLst/>
                <a:latin typeface="+mn-lt"/>
                <a:ea typeface="+mn-ea"/>
                <a:cs typeface="+mn-cs"/>
              </a:rPr>
              <a:t>參數</a:t>
            </a:r>
            <a:endParaRPr lang="en-US" altLang="zh-TW" sz="1200" kern="1200" dirty="0">
              <a:solidFill>
                <a:schemeClr val="tx1"/>
              </a:solidFill>
              <a:effectLst/>
              <a:latin typeface="+mn-lt"/>
              <a:ea typeface="+mn-ea"/>
              <a:cs typeface="+mn-cs"/>
            </a:endParaRPr>
          </a:p>
          <a:p>
            <a:pPr marL="0" indent="0">
              <a:buNone/>
            </a:pPr>
            <a:endParaRPr lang="en-US" altLang="zh-TW" sz="1200" kern="1200" dirty="0">
              <a:solidFill>
                <a:schemeClr val="tx1"/>
              </a:solidFill>
              <a:effectLst/>
              <a:latin typeface="+mn-lt"/>
              <a:ea typeface="+mn-ea"/>
              <a:cs typeface="+mn-cs"/>
            </a:endParaRPr>
          </a:p>
          <a:p>
            <a:pPr marL="0" indent="0">
              <a:buNone/>
            </a:pPr>
            <a:r>
              <a:rPr lang="zh-TW" altLang="en-US" sz="1200" kern="1200" dirty="0">
                <a:solidFill>
                  <a:schemeClr val="tx1"/>
                </a:solidFill>
                <a:effectLst/>
                <a:latin typeface="+mn-lt"/>
                <a:ea typeface="+mn-ea"/>
                <a:cs typeface="+mn-cs"/>
              </a:rPr>
              <a:t>由於</a:t>
            </a:r>
            <a:r>
              <a:rPr lang="en-US" altLang="zh-TW" sz="1200" kern="1200" dirty="0">
                <a:solidFill>
                  <a:schemeClr val="tx1"/>
                </a:solidFill>
                <a:effectLst/>
                <a:latin typeface="+mn-lt"/>
                <a:ea typeface="+mn-ea"/>
                <a:cs typeface="+mn-cs"/>
              </a:rPr>
              <a:t>MESON</a:t>
            </a:r>
            <a:r>
              <a:rPr lang="zh-TW" altLang="zh-TW" sz="1200" kern="1200" dirty="0">
                <a:solidFill>
                  <a:schemeClr val="tx1"/>
                </a:solidFill>
                <a:effectLst/>
                <a:latin typeface="+mn-lt"/>
                <a:ea typeface="+mn-ea"/>
                <a:cs typeface="+mn-cs"/>
              </a:rPr>
              <a:t>尋求通信切片的協同定位，因此</a:t>
            </a:r>
            <a:r>
              <a:rPr lang="en-US" altLang="zh-TW" sz="1200" kern="1200" dirty="0">
                <a:solidFill>
                  <a:schemeClr val="tx1"/>
                </a:solidFill>
                <a:effectLst/>
                <a:latin typeface="+mn-lt"/>
                <a:ea typeface="+mn-ea"/>
                <a:cs typeface="+mn-cs"/>
              </a:rPr>
              <a:t> CSC-SC </a:t>
            </a:r>
            <a:r>
              <a:rPr lang="zh-TW" altLang="zh-TW" sz="1200" kern="1200" dirty="0">
                <a:solidFill>
                  <a:schemeClr val="tx1"/>
                </a:solidFill>
                <a:effectLst/>
                <a:latin typeface="+mn-lt"/>
                <a:ea typeface="+mn-ea"/>
                <a:cs typeface="+mn-cs"/>
              </a:rPr>
              <a:t>切片的放置將取決於</a:t>
            </a:r>
            <a:r>
              <a:rPr lang="en-US" altLang="zh-TW" sz="1200" kern="1200" dirty="0">
                <a:solidFill>
                  <a:schemeClr val="tx1"/>
                </a:solidFill>
                <a:effectLst/>
                <a:latin typeface="+mn-lt"/>
                <a:ea typeface="+mn-ea"/>
                <a:cs typeface="+mn-cs"/>
              </a:rPr>
              <a:t> CSC-SP </a:t>
            </a:r>
            <a:r>
              <a:rPr lang="zh-TW" altLang="zh-TW" sz="1200" kern="1200" dirty="0">
                <a:solidFill>
                  <a:schemeClr val="tx1"/>
                </a:solidFill>
                <a:effectLst/>
                <a:latin typeface="+mn-lt"/>
                <a:ea typeface="+mn-ea"/>
                <a:cs typeface="+mn-cs"/>
              </a:rPr>
              <a:t>切片的位置（即</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PoP</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indent="0">
              <a:buNone/>
            </a:pPr>
            <a:r>
              <a:rPr lang="en-US" altLang="zh-TW" sz="1200" kern="1200" dirty="0">
                <a:solidFill>
                  <a:schemeClr val="tx1"/>
                </a:solidFill>
                <a:effectLst/>
                <a:latin typeface="+mn-lt"/>
                <a:ea typeface="+mn-ea"/>
                <a:cs typeface="+mn-cs"/>
              </a:rPr>
              <a:t>7. </a:t>
            </a:r>
            <a:r>
              <a:rPr lang="zh-TW" altLang="en-US" sz="1200" kern="1200" dirty="0">
                <a:solidFill>
                  <a:schemeClr val="tx1"/>
                </a:solidFill>
                <a:effectLst/>
                <a:latin typeface="+mn-lt"/>
                <a:ea typeface="+mn-ea"/>
                <a:cs typeface="+mn-cs"/>
              </a:rPr>
              <a:t>根據 </a:t>
            </a:r>
            <a:r>
              <a:rPr lang="en-US" altLang="zh-TW" sz="1200" kern="1200" dirty="0">
                <a:solidFill>
                  <a:schemeClr val="tx1"/>
                </a:solidFill>
                <a:effectLst/>
                <a:latin typeface="+mn-lt"/>
                <a:ea typeface="+mn-ea"/>
                <a:cs typeface="+mn-cs"/>
              </a:rPr>
              <a:t>CSC-SC </a:t>
            </a:r>
            <a:r>
              <a:rPr lang="zh-TW" altLang="en-US" sz="1200" kern="1200" dirty="0">
                <a:solidFill>
                  <a:schemeClr val="tx1"/>
                </a:solidFill>
                <a:effectLst/>
                <a:latin typeface="+mn-lt"/>
                <a:ea typeface="+mn-ea"/>
                <a:cs typeface="+mn-cs"/>
              </a:rPr>
              <a:t>的 </a:t>
            </a:r>
            <a:r>
              <a:rPr lang="en-US" altLang="zh-TW" sz="1200" kern="1200" dirty="0" err="1">
                <a:solidFill>
                  <a:schemeClr val="tx1"/>
                </a:solidFill>
                <a:effectLst/>
                <a:latin typeface="+mn-lt"/>
                <a:ea typeface="+mn-ea"/>
                <a:cs typeface="+mn-cs"/>
              </a:rPr>
              <a:t>AppD</a:t>
            </a:r>
            <a:r>
              <a:rPr lang="zh-TW" altLang="en-US" sz="1200" kern="1200" dirty="0">
                <a:solidFill>
                  <a:schemeClr val="tx1"/>
                </a:solidFill>
                <a:effectLst/>
                <a:latin typeface="+mn-lt"/>
                <a:ea typeface="+mn-ea"/>
                <a:cs typeface="+mn-cs"/>
              </a:rPr>
              <a:t>，在服務註冊表中執行查找</a:t>
            </a:r>
            <a:endParaRPr lang="en-US" altLang="zh-TW" sz="1200" kern="1200" dirty="0">
              <a:solidFill>
                <a:schemeClr val="tx1"/>
              </a:solidFill>
              <a:effectLst/>
              <a:latin typeface="+mn-lt"/>
              <a:ea typeface="+mn-ea"/>
              <a:cs typeface="+mn-cs"/>
            </a:endParaRPr>
          </a:p>
          <a:p>
            <a:pPr marL="0" indent="0">
              <a:buNone/>
            </a:pPr>
            <a:r>
              <a:rPr lang="en-US" altLang="zh-TW" sz="1200" kern="1200" dirty="0">
                <a:solidFill>
                  <a:schemeClr val="tx1"/>
                </a:solidFill>
                <a:effectLst/>
                <a:latin typeface="+mn-lt"/>
                <a:ea typeface="+mn-ea"/>
                <a:cs typeface="+mn-cs"/>
              </a:rPr>
              <a:t>8. </a:t>
            </a:r>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Service registry</a:t>
            </a:r>
            <a:r>
              <a:rPr lang="zh-TW" altLang="zh-TW" sz="1200" kern="1200" dirty="0">
                <a:solidFill>
                  <a:schemeClr val="tx1"/>
                </a:solidFill>
                <a:effectLst/>
                <a:latin typeface="+mn-lt"/>
                <a:ea typeface="+mn-ea"/>
                <a:cs typeface="+mn-cs"/>
              </a:rPr>
              <a:t>中進行查找</a:t>
            </a:r>
            <a:r>
              <a:rPr lang="en-US" altLang="zh-TW" sz="1200" kern="1200" dirty="0" err="1">
                <a:solidFill>
                  <a:schemeClr val="tx1"/>
                </a:solidFill>
                <a:effectLst/>
                <a:latin typeface="+mn-lt"/>
                <a:ea typeface="+mn-ea"/>
                <a:cs typeface="+mn-cs"/>
              </a:rPr>
              <a:t>AppD</a:t>
            </a:r>
            <a:endParaRPr lang="en-US" altLang="zh-TW" sz="1200" kern="1200" dirty="0">
              <a:solidFill>
                <a:schemeClr val="tx1"/>
              </a:solidFill>
              <a:effectLst/>
              <a:latin typeface="+mn-lt"/>
              <a:ea typeface="+mn-ea"/>
              <a:cs typeface="+mn-cs"/>
            </a:endParaRPr>
          </a:p>
          <a:p>
            <a:pPr marL="0" indent="0">
              <a:buNone/>
            </a:pPr>
            <a:r>
              <a:rPr lang="en-US" altLang="zh-TW" sz="1200" kern="1200" dirty="0">
                <a:solidFill>
                  <a:schemeClr val="tx1"/>
                </a:solidFill>
                <a:effectLst/>
                <a:latin typeface="+mn-lt"/>
                <a:ea typeface="+mn-ea"/>
                <a:cs typeface="+mn-cs"/>
              </a:rPr>
              <a:t>9.</a:t>
            </a:r>
            <a:r>
              <a:rPr lang="zh-TW" altLang="en-US" sz="1200" kern="1200" dirty="0">
                <a:solidFill>
                  <a:schemeClr val="tx1"/>
                </a:solidFill>
                <a:effectLst/>
                <a:latin typeface="+mn-lt"/>
                <a:ea typeface="+mn-ea"/>
                <a:cs typeface="+mn-cs"/>
              </a:rPr>
              <a:t>該匹配的結果被傳送到 </a:t>
            </a:r>
            <a:r>
              <a:rPr lang="en-US" altLang="zh-TW" sz="1200" kern="1200" dirty="0" err="1">
                <a:solidFill>
                  <a:schemeClr val="tx1"/>
                </a:solidFill>
                <a:effectLst/>
                <a:latin typeface="+mn-lt"/>
                <a:ea typeface="+mn-ea"/>
                <a:cs typeface="+mn-cs"/>
              </a:rPr>
              <a:t>PoP</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選擇模塊</a:t>
            </a:r>
            <a:endParaRPr lang="en-US" altLang="zh-TW" sz="1200" kern="1200" dirty="0">
              <a:solidFill>
                <a:schemeClr val="tx1"/>
              </a:solidFill>
              <a:effectLst/>
              <a:latin typeface="+mn-lt"/>
              <a:ea typeface="+mn-ea"/>
              <a:cs typeface="+mn-cs"/>
            </a:endParaRPr>
          </a:p>
          <a:p>
            <a:pPr marL="0" indent="0">
              <a:buNone/>
            </a:pPr>
            <a:r>
              <a:rPr lang="en-US" altLang="zh-TW" sz="1200" kern="1200" dirty="0">
                <a:solidFill>
                  <a:schemeClr val="tx1"/>
                </a:solidFill>
                <a:effectLst/>
                <a:latin typeface="+mn-lt"/>
                <a:ea typeface="+mn-ea"/>
                <a:cs typeface="+mn-cs"/>
              </a:rPr>
              <a:t>10. </a:t>
            </a:r>
            <a:r>
              <a:rPr lang="zh-TW" altLang="en-US" sz="1200" kern="1200" dirty="0">
                <a:solidFill>
                  <a:schemeClr val="tx1"/>
                </a:solidFill>
                <a:effectLst/>
                <a:latin typeface="+mn-lt"/>
                <a:ea typeface="+mn-ea"/>
                <a:cs typeface="+mn-cs"/>
              </a:rPr>
              <a:t>採用</a:t>
            </a:r>
            <a:r>
              <a:rPr lang="en-US" altLang="zh-TW" sz="1200" kern="1200" dirty="0">
                <a:solidFill>
                  <a:schemeClr val="tx1"/>
                </a:solidFill>
                <a:effectLst/>
                <a:latin typeface="+mn-lt"/>
                <a:ea typeface="+mn-ea"/>
                <a:cs typeface="+mn-cs"/>
              </a:rPr>
              <a:t>Multi-Criteria </a:t>
            </a:r>
            <a:r>
              <a:rPr lang="en-US" altLang="zh-TW" dirty="0"/>
              <a:t>decision making</a:t>
            </a:r>
            <a:r>
              <a:rPr lang="zh-TW" altLang="en-US" dirty="0"/>
              <a:t>多標準決策來計算</a:t>
            </a:r>
            <a:r>
              <a:rPr lang="en-US" altLang="zh-TW" dirty="0" err="1"/>
              <a:t>PoP</a:t>
            </a:r>
            <a:r>
              <a:rPr lang="zh-TW" altLang="en-US" dirty="0"/>
              <a:t>的最終排名</a:t>
            </a:r>
            <a:endParaRPr lang="en-US" altLang="zh-TW" dirty="0"/>
          </a:p>
          <a:p>
            <a:pPr marL="0" indent="0">
              <a:buNone/>
            </a:pPr>
            <a:r>
              <a:rPr lang="en-US" altLang="zh-TW" sz="1200" kern="1200" dirty="0">
                <a:solidFill>
                  <a:schemeClr val="tx1"/>
                </a:solidFill>
                <a:effectLst/>
                <a:latin typeface="+mn-lt"/>
                <a:ea typeface="+mn-ea"/>
                <a:cs typeface="+mn-cs"/>
              </a:rPr>
              <a:t>11. </a:t>
            </a:r>
            <a:r>
              <a:rPr lang="zh-TW" altLang="en-US" sz="1200" kern="1200" dirty="0">
                <a:solidFill>
                  <a:schemeClr val="tx1"/>
                </a:solidFill>
                <a:effectLst/>
                <a:latin typeface="+mn-lt"/>
                <a:ea typeface="+mn-ea"/>
                <a:cs typeface="+mn-cs"/>
              </a:rPr>
              <a:t>將</a:t>
            </a:r>
            <a:r>
              <a:rPr lang="en-US" altLang="zh-TW" sz="1200" kern="1200" dirty="0">
                <a:solidFill>
                  <a:schemeClr val="tx1"/>
                </a:solidFill>
                <a:effectLst/>
                <a:latin typeface="+mn-lt"/>
                <a:ea typeface="+mn-ea"/>
                <a:cs typeface="+mn-cs"/>
              </a:rPr>
              <a:t>CSC-SC</a:t>
            </a:r>
            <a:r>
              <a:rPr lang="zh-TW" altLang="en-US" sz="1200" kern="1200" dirty="0">
                <a:solidFill>
                  <a:schemeClr val="tx1"/>
                </a:solidFill>
                <a:effectLst/>
                <a:latin typeface="+mn-lt"/>
                <a:ea typeface="+mn-ea"/>
                <a:cs typeface="+mn-cs"/>
              </a:rPr>
              <a:t>的參數傳送至</a:t>
            </a:r>
            <a:r>
              <a:rPr lang="en-US" altLang="zh-TW" sz="1200" kern="1200" dirty="0">
                <a:solidFill>
                  <a:schemeClr val="tx1"/>
                </a:solidFill>
                <a:effectLst/>
                <a:latin typeface="+mn-lt"/>
                <a:ea typeface="+mn-ea"/>
                <a:cs typeface="+mn-cs"/>
              </a:rPr>
              <a:t>MANO</a:t>
            </a:r>
            <a:r>
              <a:rPr lang="zh-TW" altLang="en-US" sz="1200" kern="1200" dirty="0">
                <a:solidFill>
                  <a:schemeClr val="tx1"/>
                </a:solidFill>
                <a:effectLst/>
                <a:latin typeface="+mn-lt"/>
                <a:ea typeface="+mn-ea"/>
                <a:cs typeface="+mn-cs"/>
              </a:rPr>
              <a:t>準備部屬</a:t>
            </a:r>
            <a:endParaRPr lang="en-US" altLang="zh-TW" sz="1200" kern="1200" dirty="0">
              <a:solidFill>
                <a:schemeClr val="tx1"/>
              </a:solidFill>
              <a:effectLst/>
              <a:latin typeface="+mn-lt"/>
              <a:ea typeface="+mn-ea"/>
              <a:cs typeface="+mn-cs"/>
            </a:endParaRPr>
          </a:p>
          <a:p>
            <a:pPr marL="0" indent="0">
              <a:buNone/>
            </a:pPr>
            <a:r>
              <a:rPr lang="en-US" altLang="zh-TW" sz="1200" kern="1200" dirty="0">
                <a:solidFill>
                  <a:schemeClr val="tx1"/>
                </a:solidFill>
                <a:effectLst/>
                <a:latin typeface="+mn-lt"/>
                <a:ea typeface="+mn-ea"/>
                <a:cs typeface="+mn-cs"/>
              </a:rPr>
              <a:t>12. </a:t>
            </a:r>
            <a:r>
              <a:rPr lang="zh-TW" altLang="en-US" sz="1200" kern="1200" dirty="0">
                <a:solidFill>
                  <a:schemeClr val="tx1"/>
                </a:solidFill>
                <a:effectLst/>
                <a:latin typeface="+mn-lt"/>
                <a:ea typeface="+mn-ea"/>
                <a:cs typeface="+mn-cs"/>
              </a:rPr>
              <a:t>找到剛剛的</a:t>
            </a:r>
            <a:r>
              <a:rPr lang="en-US" altLang="zh-TW" sz="1200" kern="1200" dirty="0" err="1">
                <a:solidFill>
                  <a:schemeClr val="tx1"/>
                </a:solidFill>
                <a:effectLst/>
                <a:latin typeface="+mn-lt"/>
                <a:ea typeface="+mn-ea"/>
                <a:cs typeface="+mn-cs"/>
              </a:rPr>
              <a:t>PoP</a:t>
            </a:r>
            <a:r>
              <a:rPr lang="zh-TW" altLang="en-US" sz="1200" kern="1200" dirty="0">
                <a:solidFill>
                  <a:schemeClr val="tx1"/>
                </a:solidFill>
                <a:effectLst/>
                <a:latin typeface="+mn-lt"/>
                <a:ea typeface="+mn-ea"/>
                <a:cs typeface="+mn-cs"/>
              </a:rPr>
              <a:t>準備部屬</a:t>
            </a:r>
            <a:endParaRPr lang="en-US" altLang="zh-TW" sz="1200" kern="1200" dirty="0">
              <a:solidFill>
                <a:schemeClr val="tx1"/>
              </a:solidFill>
              <a:effectLst/>
              <a:latin typeface="+mn-lt"/>
              <a:ea typeface="+mn-ea"/>
              <a:cs typeface="+mn-cs"/>
            </a:endParaRPr>
          </a:p>
          <a:p>
            <a:pPr marL="0" indent="0">
              <a:buNone/>
            </a:pPr>
            <a:endParaRPr lang="en-US" altLang="zh-TW" sz="1200" kern="1200" dirty="0">
              <a:solidFill>
                <a:schemeClr val="tx1"/>
              </a:solidFill>
              <a:effectLst/>
              <a:latin typeface="+mn-lt"/>
              <a:ea typeface="+mn-ea"/>
              <a:cs typeface="+mn-cs"/>
            </a:endParaRPr>
          </a:p>
          <a:p>
            <a:pPr marL="0" indent="0">
              <a:buNone/>
            </a:pPr>
            <a:r>
              <a:rPr lang="zh-TW" altLang="en-US" sz="1200" kern="1200" dirty="0">
                <a:solidFill>
                  <a:schemeClr val="tx1"/>
                </a:solidFill>
                <a:effectLst/>
                <a:latin typeface="+mn-lt"/>
                <a:ea typeface="+mn-ea"/>
                <a:cs typeface="+mn-cs"/>
              </a:rPr>
              <a:t>最後一階段 </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實例化</a:t>
            </a:r>
            <a:r>
              <a:rPr lang="en-US" altLang="zh-TW" sz="1200" kern="1200" dirty="0">
                <a:solidFill>
                  <a:schemeClr val="tx1"/>
                </a:solidFill>
                <a:effectLst/>
                <a:latin typeface="+mn-lt"/>
                <a:ea typeface="+mn-ea"/>
                <a:cs typeface="+mn-cs"/>
              </a:rPr>
              <a:t>CSC </a:t>
            </a:r>
          </a:p>
          <a:p>
            <a:pPr marL="0" indent="0">
              <a:buNone/>
            </a:pPr>
            <a:r>
              <a:rPr lang="en-US" altLang="zh-TW" sz="1200" kern="1200" dirty="0">
                <a:solidFill>
                  <a:schemeClr val="tx1"/>
                </a:solidFill>
                <a:effectLst/>
                <a:latin typeface="+mn-lt"/>
                <a:ea typeface="+mn-ea"/>
                <a:cs typeface="+mn-cs"/>
              </a:rPr>
              <a:t>13. </a:t>
            </a:r>
            <a:r>
              <a:rPr lang="zh-TW" altLang="en-US" sz="1200" kern="1200" dirty="0">
                <a:solidFill>
                  <a:schemeClr val="tx1"/>
                </a:solidFill>
                <a:effectLst/>
                <a:latin typeface="+mn-lt"/>
                <a:ea typeface="+mn-ea"/>
                <a:cs typeface="+mn-cs"/>
              </a:rPr>
              <a:t>在註冊列表中找到剛剛的</a:t>
            </a:r>
            <a:r>
              <a:rPr lang="en-US" altLang="zh-TW" sz="1200" kern="1200" dirty="0" err="1">
                <a:solidFill>
                  <a:schemeClr val="tx1"/>
                </a:solidFill>
                <a:effectLst/>
                <a:latin typeface="+mn-lt"/>
                <a:ea typeface="+mn-ea"/>
                <a:cs typeface="+mn-cs"/>
              </a:rPr>
              <a:t>PoP</a:t>
            </a:r>
            <a:r>
              <a:rPr lang="zh-TW" altLang="en-US" sz="1200" kern="1200" dirty="0">
                <a:solidFill>
                  <a:schemeClr val="tx1"/>
                </a:solidFill>
                <a:effectLst/>
                <a:latin typeface="+mn-lt"/>
                <a:ea typeface="+mn-ea"/>
                <a:cs typeface="+mn-cs"/>
              </a:rPr>
              <a:t>資訊</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準備配置中間切片</a:t>
            </a:r>
            <a:endParaRPr lang="en-US" altLang="zh-TW" sz="1200" kern="1200" dirty="0">
              <a:solidFill>
                <a:schemeClr val="tx1"/>
              </a:solidFill>
              <a:effectLst/>
              <a:latin typeface="+mn-lt"/>
              <a:ea typeface="+mn-ea"/>
              <a:cs typeface="+mn-cs"/>
            </a:endParaRPr>
          </a:p>
          <a:p>
            <a:pPr marL="0" indent="0">
              <a:buNone/>
            </a:pPr>
            <a:r>
              <a:rPr lang="en-US" altLang="zh-TW" sz="1200" kern="1200" dirty="0">
                <a:solidFill>
                  <a:schemeClr val="tx1"/>
                </a:solidFill>
                <a:effectLst/>
                <a:latin typeface="+mn-lt"/>
                <a:ea typeface="+mn-ea"/>
                <a:cs typeface="+mn-cs"/>
              </a:rPr>
              <a:t>14. </a:t>
            </a:r>
            <a:r>
              <a:rPr lang="zh-TW" altLang="en-US" sz="1200" kern="1200" dirty="0">
                <a:solidFill>
                  <a:schemeClr val="tx1"/>
                </a:solidFill>
                <a:effectLst/>
                <a:latin typeface="+mn-lt"/>
                <a:ea typeface="+mn-ea"/>
                <a:cs typeface="+mn-cs"/>
              </a:rPr>
              <a:t>生成的參數由紅色虛線那條</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VIM</a:t>
            </a:r>
            <a:r>
              <a:rPr lang="zh-TW" altLang="en-US" sz="1200" kern="1200" dirty="0">
                <a:solidFill>
                  <a:schemeClr val="tx1"/>
                </a:solidFill>
                <a:effectLst/>
                <a:latin typeface="+mn-lt"/>
                <a:ea typeface="+mn-ea"/>
                <a:cs typeface="+mn-cs"/>
              </a:rPr>
              <a:t>建立</a:t>
            </a:r>
            <a:r>
              <a:rPr lang="en-US" altLang="zh-TW" sz="1200" kern="1200" dirty="0">
                <a:solidFill>
                  <a:schemeClr val="tx1"/>
                </a:solidFill>
                <a:effectLst/>
                <a:latin typeface="+mn-lt"/>
                <a:ea typeface="+mn-ea"/>
                <a:cs typeface="+mn-cs"/>
              </a:rPr>
              <a:t>CSC</a:t>
            </a:r>
            <a:r>
              <a:rPr lang="zh-TW" altLang="en-US" sz="1200" kern="1200" dirty="0">
                <a:solidFill>
                  <a:schemeClr val="tx1"/>
                </a:solidFill>
                <a:effectLst/>
                <a:latin typeface="+mn-lt"/>
                <a:ea typeface="+mn-ea"/>
                <a:cs typeface="+mn-cs"/>
              </a:rPr>
              <a:t>切片並和 </a:t>
            </a:r>
            <a:r>
              <a:rPr lang="en-US" altLang="zh-TW" sz="1200" kern="1200" dirty="0">
                <a:solidFill>
                  <a:schemeClr val="tx1"/>
                </a:solidFill>
                <a:effectLst/>
                <a:latin typeface="+mn-lt"/>
                <a:ea typeface="+mn-ea"/>
                <a:cs typeface="+mn-cs"/>
              </a:rPr>
              <a:t>CSC-SP,CSC-SC</a:t>
            </a:r>
            <a:r>
              <a:rPr lang="zh-TW" altLang="en-US" sz="1200" kern="1200" dirty="0">
                <a:solidFill>
                  <a:schemeClr val="tx1"/>
                </a:solidFill>
                <a:effectLst/>
                <a:latin typeface="+mn-lt"/>
                <a:ea typeface="+mn-ea"/>
                <a:cs typeface="+mn-cs"/>
              </a:rPr>
              <a:t>綁定</a:t>
            </a:r>
            <a:endParaRPr lang="en-US" altLang="zh-TW" sz="1200" kern="1200" dirty="0">
              <a:solidFill>
                <a:schemeClr val="tx1"/>
              </a:solidFill>
              <a:effectLst/>
              <a:latin typeface="+mn-lt"/>
              <a:ea typeface="+mn-ea"/>
              <a:cs typeface="+mn-cs"/>
            </a:endParaRPr>
          </a:p>
          <a:p>
            <a:pPr marL="0" indent="0">
              <a:buNone/>
            </a:pPr>
            <a:endParaRPr lang="en-US" altLang="zh-TW" sz="1200" kern="1200" dirty="0">
              <a:solidFill>
                <a:schemeClr val="tx1"/>
              </a:solidFill>
              <a:effectLst/>
              <a:latin typeface="+mn-lt"/>
              <a:ea typeface="+mn-ea"/>
              <a:cs typeface="+mn-cs"/>
            </a:endParaRPr>
          </a:p>
          <a:p>
            <a:pPr marL="0" indent="0">
              <a:buNone/>
            </a:pPr>
            <a:r>
              <a:rPr lang="en-US" altLang="zh-TW" sz="1200" kern="1200" dirty="0">
                <a:solidFill>
                  <a:schemeClr val="tx1"/>
                </a:solidFill>
                <a:effectLst/>
                <a:latin typeface="+mn-lt"/>
                <a:ea typeface="+mn-ea"/>
                <a:cs typeface="+mn-cs"/>
              </a:rPr>
              <a:t>CSC</a:t>
            </a:r>
            <a:r>
              <a:rPr lang="zh-TW" altLang="en-US" sz="1200" kern="1200" dirty="0">
                <a:solidFill>
                  <a:schemeClr val="tx1"/>
                </a:solidFill>
                <a:effectLst/>
                <a:latin typeface="+mn-lt"/>
                <a:ea typeface="+mn-ea"/>
                <a:cs typeface="+mn-cs"/>
              </a:rPr>
              <a:t>切片監控從</a:t>
            </a:r>
            <a:r>
              <a:rPr lang="en-US" altLang="zh-TW" sz="1200" kern="1200" dirty="0">
                <a:solidFill>
                  <a:schemeClr val="tx1"/>
                </a:solidFill>
                <a:effectLst/>
                <a:latin typeface="+mn-lt"/>
                <a:ea typeface="+mn-ea"/>
                <a:cs typeface="+mn-cs"/>
              </a:rPr>
              <a:t>CSC-SP</a:t>
            </a:r>
            <a:r>
              <a:rPr lang="zh-TW" altLang="en-US" sz="1200" kern="1200" dirty="0">
                <a:solidFill>
                  <a:schemeClr val="tx1"/>
                </a:solidFill>
                <a:effectLst/>
                <a:latin typeface="+mn-lt"/>
                <a:ea typeface="+mn-ea"/>
                <a:cs typeface="+mn-cs"/>
              </a:rPr>
              <a:t>方面傳往</a:t>
            </a:r>
            <a:r>
              <a:rPr lang="en-US" altLang="zh-TW" sz="1200" kern="1200" dirty="0">
                <a:solidFill>
                  <a:schemeClr val="tx1"/>
                </a:solidFill>
                <a:effectLst/>
                <a:latin typeface="+mn-lt"/>
                <a:ea typeface="+mn-ea"/>
                <a:cs typeface="+mn-cs"/>
              </a:rPr>
              <a:t>CSC-SC</a:t>
            </a:r>
            <a:r>
              <a:rPr lang="zh-TW" altLang="en-US" sz="1200" kern="1200" dirty="0">
                <a:solidFill>
                  <a:schemeClr val="tx1"/>
                </a:solidFill>
                <a:effectLst/>
                <a:latin typeface="+mn-lt"/>
                <a:ea typeface="+mn-ea"/>
                <a:cs typeface="+mn-cs"/>
              </a:rPr>
              <a:t>的封包</a:t>
            </a:r>
            <a:endParaRPr lang="en-US" altLang="zh-TW" sz="1200" kern="1200" dirty="0">
              <a:solidFill>
                <a:schemeClr val="tx1"/>
              </a:solidFill>
              <a:effectLst/>
              <a:latin typeface="+mn-lt"/>
              <a:ea typeface="+mn-ea"/>
              <a:cs typeface="+mn-cs"/>
            </a:endParaRPr>
          </a:p>
          <a:p>
            <a:pPr marL="0" indent="0">
              <a:buNone/>
            </a:pPr>
            <a:endParaRPr lang="en-US" altLang="zh-TW" sz="1200" kern="1200" dirty="0">
              <a:solidFill>
                <a:schemeClr val="tx1"/>
              </a:solidFill>
              <a:effectLst/>
              <a:latin typeface="+mn-lt"/>
              <a:ea typeface="+mn-ea"/>
              <a:cs typeface="+mn-cs"/>
            </a:endParaRPr>
          </a:p>
          <a:p>
            <a:pPr marL="0" indent="0">
              <a:buNone/>
            </a:pPr>
            <a:endParaRPr lang="en-US" altLang="zh-TW" sz="1200" kern="1200" dirty="0">
              <a:solidFill>
                <a:schemeClr val="tx1"/>
              </a:solidFill>
              <a:effectLst/>
              <a:latin typeface="+mn-lt"/>
              <a:ea typeface="+mn-ea"/>
              <a:cs typeface="+mn-cs"/>
            </a:endParaRPr>
          </a:p>
          <a:p>
            <a:pPr marL="0" indent="0">
              <a:buNone/>
            </a:pPr>
            <a:endParaRPr lang="en-US" altLang="zh-TW" sz="1200" kern="1200" dirty="0">
              <a:solidFill>
                <a:schemeClr val="tx1"/>
              </a:solidFill>
              <a:effectLst/>
              <a:latin typeface="+mn-lt"/>
              <a:ea typeface="+mn-ea"/>
              <a:cs typeface="+mn-cs"/>
            </a:endParaRPr>
          </a:p>
          <a:p>
            <a:pPr marL="0" indent="0">
              <a:buNone/>
            </a:pPr>
            <a:endParaRPr lang="en-US" altLang="zh-TW" sz="1200" kern="1200" dirty="0">
              <a:solidFill>
                <a:schemeClr val="tx1"/>
              </a:solidFill>
              <a:effectLst/>
              <a:latin typeface="+mn-lt"/>
              <a:ea typeface="+mn-ea"/>
              <a:cs typeface="+mn-cs"/>
            </a:endParaRPr>
          </a:p>
          <a:p>
            <a:pPr marL="0" indent="0">
              <a:buNone/>
            </a:pPr>
            <a:endParaRPr lang="en-US" altLang="zh-TW" sz="1200" kern="1200" dirty="0">
              <a:solidFill>
                <a:schemeClr val="tx1"/>
              </a:solidFill>
              <a:effectLst/>
              <a:latin typeface="+mn-lt"/>
              <a:ea typeface="+mn-ea"/>
              <a:cs typeface="+mn-cs"/>
            </a:endParaRPr>
          </a:p>
          <a:p>
            <a:pPr marL="228600" indent="-228600">
              <a:buAutoNum type="arabicPeriod"/>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26</a:t>
            </a:fld>
            <a:endParaRPr lang="zh-TW" altLang="en-US"/>
          </a:p>
        </p:txBody>
      </p:sp>
    </p:spTree>
    <p:extLst>
      <p:ext uri="{BB962C8B-B14F-4D97-AF65-F5344CB8AC3E}">
        <p14:creationId xmlns:p14="http://schemas.microsoft.com/office/powerpoint/2010/main" val="3748443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對</a:t>
            </a:r>
            <a:r>
              <a:rPr lang="en-US" altLang="zh-TW" dirty="0"/>
              <a:t>video stream</a:t>
            </a:r>
            <a:r>
              <a:rPr lang="zh-TW" altLang="en-US" dirty="0"/>
              <a:t>的</a:t>
            </a:r>
            <a:r>
              <a:rPr lang="en-US" altLang="zh-TW" dirty="0"/>
              <a:t>request</a:t>
            </a:r>
            <a:r>
              <a:rPr lang="zh-TW" altLang="en-US" dirty="0"/>
              <a:t>被分派到</a:t>
            </a:r>
            <a:r>
              <a:rPr lang="en-US" altLang="zh-TW" dirty="0"/>
              <a:t>A slice</a:t>
            </a:r>
            <a:r>
              <a:rPr lang="zh-TW" altLang="en-US" dirty="0"/>
              <a:t>上</a:t>
            </a:r>
            <a:r>
              <a:rPr lang="en-US" altLang="zh-TW" dirty="0"/>
              <a:t>,</a:t>
            </a:r>
            <a:r>
              <a:rPr lang="zh-TW" altLang="en-US" dirty="0"/>
              <a:t>如果不成功</a:t>
            </a:r>
            <a:r>
              <a:rPr lang="en-US" altLang="zh-TW" dirty="0"/>
              <a:t>,request</a:t>
            </a:r>
            <a:r>
              <a:rPr lang="zh-TW" altLang="en-US" dirty="0"/>
              <a:t>會轉發到</a:t>
            </a:r>
            <a:r>
              <a:rPr lang="en-US" altLang="zh-TW" dirty="0"/>
              <a:t>B slice</a:t>
            </a:r>
          </a:p>
          <a:p>
            <a:r>
              <a:rPr lang="zh-TW" altLang="en-US" dirty="0"/>
              <a:t>作者說</a:t>
            </a:r>
            <a:r>
              <a:rPr lang="en-US" altLang="zh-TW" dirty="0"/>
              <a:t>,</a:t>
            </a:r>
            <a:r>
              <a:rPr lang="zh-TW" altLang="en-US" dirty="0"/>
              <a:t>在正常情況下</a:t>
            </a:r>
            <a:r>
              <a:rPr lang="en-US" altLang="zh-TW" dirty="0"/>
              <a:t>,A</a:t>
            </a:r>
            <a:r>
              <a:rPr lang="zh-TW" altLang="en-US" dirty="0"/>
              <a:t>向</a:t>
            </a:r>
            <a:r>
              <a:rPr lang="en-US" altLang="zh-TW" dirty="0"/>
              <a:t>B slice</a:t>
            </a:r>
            <a:r>
              <a:rPr lang="zh-TW" altLang="en-US" dirty="0"/>
              <a:t>的轉發請求會回到核心網路</a:t>
            </a:r>
            <a:r>
              <a:rPr lang="en-US" altLang="zh-TW" dirty="0"/>
              <a:t>,</a:t>
            </a:r>
            <a:r>
              <a:rPr lang="zh-TW" altLang="en-US" dirty="0"/>
              <a:t>也就是</a:t>
            </a:r>
            <a:r>
              <a:rPr lang="en-US" altLang="zh-TW" dirty="0"/>
              <a:t>Data center</a:t>
            </a:r>
            <a:r>
              <a:rPr lang="zh-TW" altLang="en-US" dirty="0"/>
              <a:t>邊界外</a:t>
            </a:r>
            <a:r>
              <a:rPr lang="en-US" altLang="zh-TW" dirty="0"/>
              <a:t>,</a:t>
            </a:r>
            <a:r>
              <a:rPr lang="zh-TW" altLang="en-US" dirty="0"/>
              <a:t>最終導致用戶注意到延遲</a:t>
            </a:r>
            <a:endParaRPr lang="en-US" altLang="zh-TW" dirty="0"/>
          </a:p>
          <a:p>
            <a:r>
              <a:rPr lang="zh-TW" altLang="en-US" dirty="0"/>
              <a:t>作者說可以透過在兩個切片間建立</a:t>
            </a:r>
            <a:r>
              <a:rPr lang="en-US" altLang="zh-TW" dirty="0"/>
              <a:t>CSC</a:t>
            </a:r>
            <a:r>
              <a:rPr lang="zh-TW" altLang="en-US" dirty="0"/>
              <a:t>來避免</a:t>
            </a:r>
            <a:endParaRPr lang="en-US" altLang="zh-TW" dirty="0"/>
          </a:p>
          <a:p>
            <a:r>
              <a:rPr lang="zh-TW" altLang="en-US" dirty="0"/>
              <a:t>好處</a:t>
            </a:r>
            <a:r>
              <a:rPr lang="en-US" altLang="zh-TW" dirty="0"/>
              <a:t>:</a:t>
            </a:r>
            <a:r>
              <a:rPr lang="zh-TW" altLang="en-US" dirty="0"/>
              <a:t> 減少頻寬消耗</a:t>
            </a:r>
            <a:r>
              <a:rPr lang="en-US" altLang="zh-TW" dirty="0"/>
              <a:t>,</a:t>
            </a:r>
            <a:r>
              <a:rPr lang="zh-TW" altLang="en-US" dirty="0"/>
              <a:t>在用戶的角度來看</a:t>
            </a:r>
            <a:r>
              <a:rPr lang="en-US" altLang="zh-TW" dirty="0"/>
              <a:t>,</a:t>
            </a:r>
            <a:r>
              <a:rPr lang="zh-TW" altLang="en-US" dirty="0"/>
              <a:t>平均感知的延遲減少了</a:t>
            </a:r>
            <a:r>
              <a:rPr lang="en-US" altLang="zh-TW" dirty="0"/>
              <a:t>,</a:t>
            </a:r>
            <a:r>
              <a:rPr lang="zh-TW" altLang="en-US" dirty="0"/>
              <a:t>因為請求的內容可能在另一個 </a:t>
            </a:r>
            <a:r>
              <a:rPr lang="en-US" altLang="zh-TW" dirty="0"/>
              <a:t>Cache</a:t>
            </a:r>
            <a:r>
              <a:rPr lang="zh-TW" altLang="en-US" dirty="0"/>
              <a:t>中找到</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28</a:t>
            </a:fld>
            <a:endParaRPr lang="zh-TW" altLang="en-US"/>
          </a:p>
        </p:txBody>
      </p:sp>
    </p:spTree>
    <p:extLst>
      <p:ext uri="{BB962C8B-B14F-4D97-AF65-F5344CB8AC3E}">
        <p14:creationId xmlns:p14="http://schemas.microsoft.com/office/powerpoint/2010/main" val="1559390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工廠環境可能會有很多不同類型的設備</a:t>
            </a:r>
            <a:r>
              <a:rPr lang="en-US" altLang="zh-TW" dirty="0"/>
              <a:t>,</a:t>
            </a:r>
            <a:r>
              <a:rPr lang="zh-TW" altLang="en-US" dirty="0"/>
              <a:t>會引發許多信任管理和協作工作等問題</a:t>
            </a:r>
            <a:endParaRPr lang="en-US" altLang="zh-TW" dirty="0"/>
          </a:p>
          <a:p>
            <a:r>
              <a:rPr lang="zh-TW" altLang="en-US" dirty="0"/>
              <a:t>另外</a:t>
            </a:r>
            <a:r>
              <a:rPr lang="en-US" altLang="zh-TW" dirty="0"/>
              <a:t>,</a:t>
            </a:r>
            <a:r>
              <a:rPr lang="zh-TW" altLang="en-US" dirty="0"/>
              <a:t>行業營運商通常不擅長網路管理</a:t>
            </a:r>
            <a:r>
              <a:rPr lang="en-US" altLang="zh-TW" dirty="0"/>
              <a:t>,</a:t>
            </a:r>
            <a:r>
              <a:rPr lang="zh-TW" altLang="en-US" dirty="0"/>
              <a:t>他們會將工廠網路管理外包給網路營運商</a:t>
            </a:r>
            <a:endParaRPr lang="en-US" altLang="zh-TW" dirty="0"/>
          </a:p>
          <a:p>
            <a:endParaRPr lang="en-US" altLang="zh-TW" dirty="0"/>
          </a:p>
          <a:p>
            <a:r>
              <a:rPr lang="zh-TW" altLang="en-US" dirty="0"/>
              <a:t>作者展示了工業機器人為例子</a:t>
            </a:r>
            <a:r>
              <a:rPr lang="en-US" altLang="zh-TW" dirty="0"/>
              <a:t>, </a:t>
            </a:r>
            <a:r>
              <a:rPr lang="zh-TW" altLang="en-US" dirty="0"/>
              <a:t>這個例子為不同營運商部屬</a:t>
            </a:r>
            <a:r>
              <a:rPr lang="en-US" altLang="zh-TW" dirty="0"/>
              <a:t>2</a:t>
            </a:r>
            <a:r>
              <a:rPr lang="zh-TW" altLang="en-US" dirty="0"/>
              <a:t>個倉庫機器人如何透過</a:t>
            </a:r>
            <a:r>
              <a:rPr lang="en-US" altLang="zh-TW" dirty="0"/>
              <a:t>CSC</a:t>
            </a:r>
            <a:r>
              <a:rPr lang="zh-TW" altLang="en-US" dirty="0"/>
              <a:t>通訊</a:t>
            </a:r>
            <a:endParaRPr lang="en-US" altLang="zh-TW" dirty="0"/>
          </a:p>
          <a:p>
            <a:endParaRPr lang="en-US" altLang="zh-TW" dirty="0"/>
          </a:p>
          <a:p>
            <a:r>
              <a:rPr lang="en-US" altLang="zh-TW" dirty="0"/>
              <a:t>AL slice</a:t>
            </a:r>
            <a:r>
              <a:rPr lang="zh-TW" altLang="en-US" dirty="0"/>
              <a:t>機器人負責在不同位置裝載商品 </a:t>
            </a:r>
            <a:r>
              <a:rPr lang="en-US" altLang="zh-TW" dirty="0"/>
              <a:t>, LOC</a:t>
            </a:r>
            <a:r>
              <a:rPr lang="zh-TW" altLang="en-US" dirty="0"/>
              <a:t>定位</a:t>
            </a:r>
            <a:r>
              <a:rPr lang="en-US" altLang="zh-TW" dirty="0"/>
              <a:t>, Mission Planner</a:t>
            </a:r>
            <a:r>
              <a:rPr lang="zh-TW" altLang="en-US" dirty="0"/>
              <a:t>計算機器人必須走的路線</a:t>
            </a:r>
            <a:endParaRPr lang="en-US" altLang="zh-TW" dirty="0"/>
          </a:p>
          <a:p>
            <a:r>
              <a:rPr lang="en-US" altLang="zh-TW" dirty="0"/>
              <a:t>AL</a:t>
            </a:r>
            <a:r>
              <a:rPr lang="zh-TW" altLang="en-US" dirty="0"/>
              <a:t>不斷更新倉庫的狀態 </a:t>
            </a:r>
            <a:r>
              <a:rPr lang="en-US" altLang="zh-TW" dirty="0"/>
              <a:t>,</a:t>
            </a:r>
            <a:r>
              <a:rPr lang="zh-TW" altLang="en-US" dirty="0"/>
              <a:t>機器人將商品交付到指定位置 </a:t>
            </a:r>
            <a:r>
              <a:rPr lang="en-US" altLang="zh-TW" dirty="0"/>
              <a:t>, </a:t>
            </a:r>
          </a:p>
          <a:p>
            <a:r>
              <a:rPr lang="zh-TW" altLang="en-US" dirty="0"/>
              <a:t>右邊的切片負責卸貨</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29</a:t>
            </a:fld>
            <a:endParaRPr lang="zh-TW" altLang="en-US"/>
          </a:p>
        </p:txBody>
      </p:sp>
    </p:spTree>
    <p:extLst>
      <p:ext uri="{BB962C8B-B14F-4D97-AF65-F5344CB8AC3E}">
        <p14:creationId xmlns:p14="http://schemas.microsoft.com/office/powerpoint/2010/main" val="2807513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MESON </a:t>
            </a:r>
            <a:r>
              <a:rPr lang="zh-TW" altLang="en-US" dirty="0"/>
              <a:t>和</a:t>
            </a:r>
            <a:r>
              <a:rPr lang="en-US" altLang="zh-TW" dirty="0"/>
              <a:t> MANO</a:t>
            </a:r>
            <a:r>
              <a:rPr lang="zh-TW" altLang="en-US" dirty="0"/>
              <a:t>元件 都部屬為</a:t>
            </a:r>
            <a:r>
              <a:rPr lang="en-US" altLang="zh-TW" dirty="0"/>
              <a:t>VM </a:t>
            </a:r>
          </a:p>
          <a:p>
            <a:endParaRPr lang="en-US" altLang="zh-TW" dirty="0"/>
          </a:p>
          <a:p>
            <a:r>
              <a:rPr lang="zh-TW" altLang="en-US" dirty="0"/>
              <a:t>效能測試以 </a:t>
            </a:r>
            <a:r>
              <a:rPr lang="en-US" altLang="zh-TW" dirty="0"/>
              <a:t>MESON </a:t>
            </a:r>
            <a:r>
              <a:rPr lang="zh-TW" altLang="en-US" dirty="0"/>
              <a:t>層的效能開銷為中心，與 </a:t>
            </a:r>
            <a:r>
              <a:rPr lang="en-US" altLang="zh-TW" dirty="0"/>
              <a:t>CSC </a:t>
            </a:r>
            <a:r>
              <a:rPr lang="zh-TW" altLang="en-US" dirty="0"/>
              <a:t>建立有關</a:t>
            </a:r>
            <a:endParaRPr lang="en-US" altLang="zh-TW" dirty="0"/>
          </a:p>
          <a:p>
            <a:endParaRPr lang="en-US" altLang="zh-TW" dirty="0"/>
          </a:p>
          <a:p>
            <a:r>
              <a:rPr lang="zh-TW" altLang="en-US" dirty="0"/>
              <a:t>為了量化 </a:t>
            </a:r>
            <a:r>
              <a:rPr lang="en-US" altLang="zh-TW" dirty="0"/>
              <a:t>CSC </a:t>
            </a:r>
            <a:r>
              <a:rPr lang="zh-TW" altLang="en-US" dirty="0"/>
              <a:t>建立的效能負擔，我們測量了使用和不使用 </a:t>
            </a:r>
            <a:r>
              <a:rPr lang="en-US" altLang="zh-TW" dirty="0"/>
              <a:t>CSC </a:t>
            </a:r>
            <a:r>
              <a:rPr lang="zh-TW" altLang="en-US" dirty="0"/>
              <a:t>的切片實例化所產生的延遲</a:t>
            </a:r>
            <a:endParaRPr lang="en-US" altLang="zh-TW" dirty="0"/>
          </a:p>
          <a:p>
            <a:r>
              <a:rPr lang="zh-TW" altLang="en-US" dirty="0"/>
              <a:t>基於三種不同類型的</a:t>
            </a:r>
            <a:r>
              <a:rPr lang="en-US" altLang="zh-TW" dirty="0"/>
              <a:t>request,</a:t>
            </a:r>
            <a:r>
              <a:rPr lang="zh-TW" altLang="en-US" dirty="0"/>
              <a:t>與不同的網絡服務 </a:t>
            </a:r>
            <a:r>
              <a:rPr lang="en-US" altLang="zh-TW" dirty="0"/>
              <a:t>(</a:t>
            </a:r>
            <a:r>
              <a:rPr lang="en-US" altLang="zh-TW" dirty="0" err="1"/>
              <a:t>NSes</a:t>
            </a:r>
            <a:r>
              <a:rPr lang="en-US" altLang="zh-TW" dirty="0"/>
              <a:t>) , </a:t>
            </a:r>
          </a:p>
          <a:p>
            <a:endParaRPr lang="en-US" altLang="zh-TW" dirty="0"/>
          </a:p>
          <a:p>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30</a:t>
            </a:fld>
            <a:endParaRPr lang="zh-TW" altLang="en-US"/>
          </a:p>
        </p:txBody>
      </p:sp>
    </p:spTree>
    <p:extLst>
      <p:ext uri="{BB962C8B-B14F-4D97-AF65-F5344CB8AC3E}">
        <p14:creationId xmlns:p14="http://schemas.microsoft.com/office/powerpoint/2010/main" val="309580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CSC-SC</a:t>
            </a:r>
            <a:r>
              <a:rPr lang="zh-TW" altLang="en-US" dirty="0"/>
              <a:t>和</a:t>
            </a:r>
            <a:r>
              <a:rPr lang="en-US" altLang="zh-TW" dirty="0"/>
              <a:t>CSC</a:t>
            </a:r>
            <a:r>
              <a:rPr lang="zh-TW" altLang="en-US" dirty="0"/>
              <a:t>切片的建立時間</a:t>
            </a:r>
            <a:endParaRPr lang="en-US" altLang="zh-TW" dirty="0"/>
          </a:p>
          <a:p>
            <a:r>
              <a:rPr lang="zh-TW" altLang="en-US" dirty="0"/>
              <a:t>作者說</a:t>
            </a:r>
            <a:r>
              <a:rPr lang="en-US" altLang="zh-TW" dirty="0"/>
              <a:t>CSC</a:t>
            </a:r>
            <a:r>
              <a:rPr lang="zh-TW" altLang="en-US" dirty="0"/>
              <a:t>切片建立的時間大都少於</a:t>
            </a:r>
            <a:r>
              <a:rPr lang="en-US" altLang="zh-TW" dirty="0"/>
              <a:t>10</a:t>
            </a:r>
            <a:r>
              <a:rPr lang="zh-TW" altLang="en-US" dirty="0"/>
              <a:t>秒</a:t>
            </a:r>
            <a:r>
              <a:rPr lang="en-US" altLang="zh-TW" dirty="0"/>
              <a:t>,</a:t>
            </a:r>
            <a:r>
              <a:rPr lang="zh-TW" altLang="en-US" dirty="0"/>
              <a:t> 大概在</a:t>
            </a:r>
            <a:r>
              <a:rPr lang="en-US" altLang="zh-TW" dirty="0"/>
              <a:t>8</a:t>
            </a:r>
            <a:r>
              <a:rPr lang="zh-TW" altLang="en-US" dirty="0"/>
              <a:t>秒左右</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31</a:t>
            </a:fld>
            <a:endParaRPr lang="zh-TW" altLang="en-US"/>
          </a:p>
        </p:txBody>
      </p:sp>
    </p:spTree>
    <p:extLst>
      <p:ext uri="{BB962C8B-B14F-4D97-AF65-F5344CB8AC3E}">
        <p14:creationId xmlns:p14="http://schemas.microsoft.com/office/powerpoint/2010/main" val="2856865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測量了 </a:t>
            </a:r>
            <a:r>
              <a:rPr lang="en-US" altLang="zh-TW" dirty="0"/>
              <a:t>CSC </a:t>
            </a:r>
            <a:r>
              <a:rPr lang="zh-TW" altLang="en-US" dirty="0"/>
              <a:t>實例化的每個單獨步驟的執行時間</a:t>
            </a:r>
            <a:endParaRPr lang="en-US" altLang="zh-TW" dirty="0"/>
          </a:p>
          <a:p>
            <a:endParaRPr lang="en-US" altLang="zh-TW" dirty="0"/>
          </a:p>
          <a:p>
            <a:r>
              <a:rPr lang="zh-TW" altLang="en-US" dirty="0"/>
              <a:t>主要由</a:t>
            </a:r>
            <a:r>
              <a:rPr lang="en-US" altLang="zh-TW" dirty="0"/>
              <a:t>CSC</a:t>
            </a:r>
            <a:r>
              <a:rPr lang="zh-TW" altLang="en-US" dirty="0"/>
              <a:t> </a:t>
            </a:r>
            <a:r>
              <a:rPr lang="en-US" altLang="zh-TW" dirty="0"/>
              <a:t>network creation </a:t>
            </a:r>
            <a:r>
              <a:rPr lang="zh-TW" altLang="en-US" dirty="0"/>
              <a:t>和 </a:t>
            </a:r>
            <a:r>
              <a:rPr lang="en-US" altLang="zh-TW" dirty="0"/>
              <a:t>CSC VNF</a:t>
            </a:r>
            <a:r>
              <a:rPr lang="zh-TW" altLang="en-US" dirty="0"/>
              <a:t> </a:t>
            </a:r>
            <a:r>
              <a:rPr lang="en-US" altLang="zh-TW" dirty="0"/>
              <a:t>instantiation </a:t>
            </a:r>
          </a:p>
          <a:p>
            <a:r>
              <a:rPr lang="zh-TW" altLang="en-US" dirty="0"/>
              <a:t>完成這兩個步驟佔總時間的</a:t>
            </a:r>
            <a:r>
              <a:rPr lang="en-US" altLang="zh-TW" dirty="0"/>
              <a:t>95%</a:t>
            </a:r>
          </a:p>
          <a:p>
            <a:endParaRPr lang="en-US" altLang="zh-TW" dirty="0"/>
          </a:p>
          <a:p>
            <a:r>
              <a:rPr lang="en-US" altLang="zh-TW" dirty="0"/>
              <a:t>MESON</a:t>
            </a:r>
            <a:r>
              <a:rPr lang="zh-TW" altLang="en-US" dirty="0"/>
              <a:t>，更具體地說，</a:t>
            </a:r>
            <a:r>
              <a:rPr lang="en-US" altLang="zh-TW" dirty="0"/>
              <a:t>CSC Optimizer</a:t>
            </a:r>
            <a:r>
              <a:rPr lang="zh-TW" altLang="en-US" dirty="0"/>
              <a:t>，處理 </a:t>
            </a:r>
            <a:r>
              <a:rPr lang="en-US" altLang="zh-TW" dirty="0"/>
              <a:t>CSC-SP </a:t>
            </a:r>
            <a:r>
              <a:rPr lang="zh-TW" altLang="en-US" dirty="0"/>
              <a:t>和 </a:t>
            </a:r>
            <a:r>
              <a:rPr lang="en-US" altLang="zh-TW" dirty="0"/>
              <a:t>CSC-SC </a:t>
            </a:r>
            <a:r>
              <a:rPr lang="zh-TW" altLang="en-US" dirty="0"/>
              <a:t>切片的信息檢索，</a:t>
            </a:r>
            <a:endParaRPr lang="en-US" altLang="zh-TW" dirty="0"/>
          </a:p>
          <a:p>
            <a:r>
              <a:rPr lang="zh-TW" altLang="en-US" dirty="0"/>
              <a:t>並且還執行對較低層（</a:t>
            </a:r>
            <a:r>
              <a:rPr lang="en-US" altLang="zh-TW" dirty="0"/>
              <a:t>VIM/NVFO</a:t>
            </a:r>
            <a:r>
              <a:rPr lang="zh-TW" altLang="en-US" dirty="0"/>
              <a:t>）的調用以觸發 </a:t>
            </a:r>
            <a:r>
              <a:rPr lang="en-US" altLang="zh-TW" dirty="0"/>
              <a:t>CSC </a:t>
            </a:r>
            <a:r>
              <a:rPr lang="zh-TW" altLang="en-US" dirty="0"/>
              <a:t>實例化</a:t>
            </a:r>
            <a:endParaRPr lang="en-US" altLang="zh-TW" dirty="0"/>
          </a:p>
          <a:p>
            <a:r>
              <a:rPr lang="zh-TW" altLang="en-US" dirty="0"/>
              <a:t>與</a:t>
            </a:r>
            <a:r>
              <a:rPr lang="en-US" altLang="zh-TW" dirty="0"/>
              <a:t>MESON</a:t>
            </a:r>
            <a:r>
              <a:rPr lang="zh-TW" altLang="en-US" dirty="0"/>
              <a:t>相關的過程對</a:t>
            </a:r>
            <a:r>
              <a:rPr lang="en-US" altLang="zh-TW" dirty="0"/>
              <a:t>CSC request</a:t>
            </a:r>
            <a:r>
              <a:rPr lang="zh-TW" altLang="en-US" dirty="0"/>
              <a:t>產生的延遲可忽略不計</a:t>
            </a:r>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32</a:t>
            </a:fld>
            <a:endParaRPr lang="zh-TW" altLang="en-US"/>
          </a:p>
        </p:txBody>
      </p:sp>
    </p:spTree>
    <p:extLst>
      <p:ext uri="{BB962C8B-B14F-4D97-AF65-F5344CB8AC3E}">
        <p14:creationId xmlns:p14="http://schemas.microsoft.com/office/powerpoint/2010/main" val="281798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擴展性測試</a:t>
            </a:r>
            <a:endParaRPr lang="en-US" altLang="zh-TW" dirty="0"/>
          </a:p>
          <a:p>
            <a:r>
              <a:rPr lang="zh-TW" altLang="en-US" dirty="0"/>
              <a:t>在同一個範圍內增加</a:t>
            </a:r>
            <a:r>
              <a:rPr lang="en-US" altLang="zh-TW" dirty="0" err="1"/>
              <a:t>PoP</a:t>
            </a:r>
            <a:r>
              <a:rPr lang="zh-TW" altLang="en-US" dirty="0"/>
              <a:t>點的數量</a:t>
            </a:r>
            <a:r>
              <a:rPr lang="en-US" altLang="zh-TW" dirty="0"/>
              <a:t>,</a:t>
            </a:r>
            <a:r>
              <a:rPr lang="zh-TW" altLang="en-US" dirty="0"/>
              <a:t>評估的時間</a:t>
            </a:r>
            <a:endParaRPr lang="en-US" altLang="zh-TW" dirty="0"/>
          </a:p>
          <a:p>
            <a:r>
              <a:rPr lang="en-US" altLang="zh-TW" dirty="0"/>
              <a:t>Service discovery </a:t>
            </a:r>
            <a:r>
              <a:rPr lang="zh-TW" altLang="en-US" dirty="0"/>
              <a:t>呈線性增加</a:t>
            </a:r>
            <a:endParaRPr lang="en-US" altLang="zh-TW" dirty="0"/>
          </a:p>
          <a:p>
            <a:r>
              <a:rPr lang="en-US" altLang="zh-TW" dirty="0" err="1"/>
              <a:t>PoP</a:t>
            </a:r>
            <a:r>
              <a:rPr lang="zh-TW" altLang="en-US" dirty="0"/>
              <a:t> </a:t>
            </a:r>
            <a:r>
              <a:rPr lang="en-US" altLang="zh-TW" dirty="0"/>
              <a:t>selection</a:t>
            </a:r>
            <a:r>
              <a:rPr lang="zh-TW" altLang="en-US" dirty="0"/>
              <a:t>呈現多項式增加</a:t>
            </a:r>
            <a:endParaRPr lang="en-US" altLang="zh-TW" dirty="0"/>
          </a:p>
          <a:p>
            <a:r>
              <a:rPr lang="zh-TW" altLang="en-US" dirty="0"/>
              <a:t>但是兩者合併的時間和切片建立的時間相比幾乎微乎其微</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33</a:t>
            </a:fld>
            <a:endParaRPr lang="zh-TW" altLang="en-US"/>
          </a:p>
        </p:txBody>
      </p:sp>
    </p:spTree>
    <p:extLst>
      <p:ext uri="{BB962C8B-B14F-4D97-AF65-F5344CB8AC3E}">
        <p14:creationId xmlns:p14="http://schemas.microsoft.com/office/powerpoint/2010/main" val="3638758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Video streaming</a:t>
            </a:r>
            <a:r>
              <a:rPr lang="zh-TW" altLang="en-US" dirty="0"/>
              <a:t>影片串流的效能測量</a:t>
            </a:r>
            <a:endParaRPr lang="en-US" altLang="zh-TW" dirty="0"/>
          </a:p>
          <a:p>
            <a:endParaRPr lang="en-US" altLang="zh-TW" dirty="0"/>
          </a:p>
          <a:p>
            <a:r>
              <a:rPr lang="zh-TW" altLang="en-US" dirty="0"/>
              <a:t>一個使用</a:t>
            </a:r>
            <a:r>
              <a:rPr lang="en-US" altLang="zh-TW" dirty="0"/>
              <a:t>CSC , </a:t>
            </a:r>
            <a:r>
              <a:rPr lang="zh-TW" altLang="en-US" dirty="0"/>
              <a:t>一個沒使用</a:t>
            </a:r>
            <a:r>
              <a:rPr lang="en-US" altLang="zh-TW" dirty="0"/>
              <a:t>CSC </a:t>
            </a:r>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34</a:t>
            </a:fld>
            <a:endParaRPr lang="zh-TW" altLang="en-US"/>
          </a:p>
        </p:txBody>
      </p:sp>
    </p:spTree>
    <p:extLst>
      <p:ext uri="{BB962C8B-B14F-4D97-AF65-F5344CB8AC3E}">
        <p14:creationId xmlns:p14="http://schemas.microsoft.com/office/powerpoint/2010/main" val="3670518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兩個機器人中的每一個都在模擬工業環境的操作場地中沿著圓形位置路徑運行，以執行自動裝卸系統</a:t>
            </a:r>
            <a:endParaRPr lang="en-US" altLang="zh-TW" dirty="0"/>
          </a:p>
          <a:p>
            <a:r>
              <a:rPr lang="en-US" altLang="zh-TW" dirty="0"/>
              <a:t>X</a:t>
            </a:r>
            <a:r>
              <a:rPr lang="zh-TW" altLang="en-US" dirty="0"/>
              <a:t>軸是不同的放置點</a:t>
            </a:r>
            <a:r>
              <a:rPr lang="en-US" altLang="zh-TW" dirty="0"/>
              <a:t>, </a:t>
            </a:r>
            <a:r>
              <a:rPr lang="zh-TW" altLang="en-US" dirty="0"/>
              <a:t>機器人捕貨</a:t>
            </a:r>
            <a:r>
              <a:rPr lang="en-US" altLang="zh-TW" dirty="0"/>
              <a:t>/</a:t>
            </a:r>
            <a:r>
              <a:rPr lang="zh-TW" altLang="en-US" dirty="0"/>
              <a:t>卸貨的放置點</a:t>
            </a:r>
            <a:r>
              <a:rPr lang="en-US" altLang="zh-TW" dirty="0"/>
              <a:t>, AU</a:t>
            </a:r>
            <a:r>
              <a:rPr lang="zh-TW" altLang="en-US" dirty="0"/>
              <a:t>負責到一個點搬貨</a:t>
            </a:r>
            <a:r>
              <a:rPr lang="en-US" altLang="zh-TW" dirty="0"/>
              <a:t>,</a:t>
            </a:r>
            <a:r>
              <a:rPr lang="zh-TW" altLang="en-US" dirty="0"/>
              <a:t>再回到起點</a:t>
            </a:r>
            <a:r>
              <a:rPr lang="en-US" altLang="zh-TW" dirty="0"/>
              <a:t>,</a:t>
            </a:r>
            <a:r>
              <a:rPr lang="zh-TW" altLang="en-US" dirty="0"/>
              <a:t> </a:t>
            </a:r>
            <a:r>
              <a:rPr lang="en-US" altLang="zh-TW" dirty="0"/>
              <a:t>AU</a:t>
            </a:r>
            <a:r>
              <a:rPr lang="zh-TW" altLang="en-US" dirty="0"/>
              <a:t>負責補放置點的貨品</a:t>
            </a:r>
            <a:r>
              <a:rPr lang="en-US" altLang="zh-TW" dirty="0"/>
              <a:t>(</a:t>
            </a:r>
            <a:r>
              <a:rPr lang="zh-TW" altLang="en-US" dirty="0"/>
              <a:t>如果有短缺</a:t>
            </a:r>
            <a:r>
              <a:rPr lang="en-US" altLang="zh-TW" dirty="0"/>
              <a:t>)</a:t>
            </a:r>
          </a:p>
          <a:p>
            <a:endParaRPr lang="en-US" altLang="zh-TW" dirty="0"/>
          </a:p>
          <a:p>
            <a:r>
              <a:rPr lang="zh-TW" altLang="en-US" dirty="0"/>
              <a:t>進行了</a:t>
            </a:r>
            <a:r>
              <a:rPr lang="en-US" altLang="zh-TW" dirty="0"/>
              <a:t>25</a:t>
            </a:r>
            <a:r>
              <a:rPr lang="zh-TW" altLang="en-US" dirty="0"/>
              <a:t>次循環測量的時間</a:t>
            </a:r>
            <a:endParaRPr lang="en-US" altLang="zh-TW" dirty="0"/>
          </a:p>
          <a:p>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35</a:t>
            </a:fld>
            <a:endParaRPr lang="zh-TW" altLang="en-US"/>
          </a:p>
        </p:txBody>
      </p:sp>
    </p:spTree>
    <p:extLst>
      <p:ext uri="{BB962C8B-B14F-4D97-AF65-F5344CB8AC3E}">
        <p14:creationId xmlns:p14="http://schemas.microsoft.com/office/powerpoint/2010/main" val="1371922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網絡切片目的在解決 </a:t>
            </a:r>
            <a:r>
              <a:rPr lang="en-US" altLang="zh-TW" dirty="0"/>
              <a:t>5G </a:t>
            </a:r>
            <a:r>
              <a:rPr lang="zh-TW" altLang="en-US" dirty="0"/>
              <a:t>的多樣化需求，包括</a:t>
            </a:r>
            <a:r>
              <a:rPr lang="zh-TW" altLang="en-US" u="sng" dirty="0"/>
              <a:t>支持多服務配置</a:t>
            </a:r>
            <a:endParaRPr lang="en-US" altLang="zh-TW" u="sng" dirty="0"/>
          </a:p>
          <a:p>
            <a:endParaRPr lang="en-US" altLang="zh-TW" dirty="0"/>
          </a:p>
          <a:p>
            <a:r>
              <a:rPr lang="zh-TW" altLang="en-US" dirty="0"/>
              <a:t>現有的資源</a:t>
            </a:r>
            <a:r>
              <a:rPr lang="en-US" altLang="zh-TW" dirty="0"/>
              <a:t>/</a:t>
            </a:r>
            <a:r>
              <a:rPr lang="zh-TW" altLang="en-US" dirty="0"/>
              <a:t>服務編排框架忽略了這種跨服務交互，因為它們傾向於</a:t>
            </a:r>
            <a:r>
              <a:rPr lang="zh-TW" altLang="en-US" u="sng" dirty="0"/>
              <a:t>編排彼此獨立的服務</a:t>
            </a:r>
            <a:endParaRPr lang="en-US" altLang="zh-TW" u="sng" dirty="0"/>
          </a:p>
          <a:p>
            <a:endParaRPr lang="en-US" altLang="zh-TW" dirty="0"/>
          </a:p>
          <a:p>
            <a:r>
              <a:rPr lang="zh-TW" altLang="en-US" dirty="0"/>
              <a:t>在這方面，作者強調需要優化跨服務通信，具體來說，需要優化跨切片通信 </a:t>
            </a:r>
            <a:r>
              <a:rPr lang="en-US" altLang="zh-TW" dirty="0"/>
              <a:t>(CSC)</a:t>
            </a:r>
          </a:p>
          <a:p>
            <a:endParaRPr lang="en-US" altLang="zh-TW" dirty="0"/>
          </a:p>
          <a:p>
            <a:r>
              <a:rPr lang="zh-TW" altLang="en-US" dirty="0"/>
              <a:t>作者提出了一個 </a:t>
            </a:r>
            <a:r>
              <a:rPr lang="en-US" altLang="zh-TW" dirty="0"/>
              <a:t>CSC </a:t>
            </a:r>
            <a:r>
              <a:rPr lang="zh-TW" altLang="en-US" dirty="0"/>
              <a:t>編排平台，即 </a:t>
            </a:r>
            <a:r>
              <a:rPr lang="en-US" altLang="zh-TW" dirty="0"/>
              <a:t>MESON</a:t>
            </a:r>
          </a:p>
          <a:p>
            <a:pPr marL="171450" indent="-171450">
              <a:buFontTx/>
              <a:buChar char="-"/>
            </a:pPr>
            <a:r>
              <a:rPr lang="en-US" altLang="zh-TW" dirty="0"/>
              <a:t>MESON </a:t>
            </a:r>
            <a:r>
              <a:rPr lang="zh-TW" altLang="en-US" dirty="0"/>
              <a:t>被設計和構建為 </a:t>
            </a:r>
            <a:r>
              <a:rPr lang="en-US" altLang="zh-TW" dirty="0"/>
              <a:t>ETSI NFV MANO </a:t>
            </a:r>
            <a:r>
              <a:rPr lang="zh-TW" altLang="en-US" dirty="0"/>
              <a:t>框架的擴展</a:t>
            </a:r>
            <a:r>
              <a:rPr lang="en-US" altLang="zh-TW" dirty="0"/>
              <a:t>,</a:t>
            </a:r>
            <a:r>
              <a:rPr lang="zh-TW" altLang="en-US" dirty="0"/>
              <a:t>用於邊緣雲中的優化 </a:t>
            </a:r>
            <a:r>
              <a:rPr lang="en-US" altLang="zh-TW" dirty="0"/>
              <a:t>CSC</a:t>
            </a:r>
          </a:p>
          <a:p>
            <a:pPr marL="171450" indent="-171450">
              <a:buFontTx/>
              <a:buChar char="-"/>
            </a:pPr>
            <a:r>
              <a:rPr lang="zh-TW" altLang="en-US" dirty="0"/>
              <a:t>將 </a:t>
            </a:r>
            <a:r>
              <a:rPr lang="en-US" altLang="zh-TW" dirty="0"/>
              <a:t>MESON </a:t>
            </a:r>
            <a:r>
              <a:rPr lang="zh-TW" altLang="en-US" dirty="0"/>
              <a:t>平台和</a:t>
            </a:r>
            <a:r>
              <a:rPr lang="en-US" altLang="zh-TW" dirty="0"/>
              <a:t>MANO</a:t>
            </a:r>
            <a:r>
              <a:rPr lang="zh-TW" altLang="en-US" dirty="0"/>
              <a:t>作為概念驗證</a:t>
            </a:r>
            <a:endParaRPr lang="en-US" altLang="zh-TW" dirty="0"/>
          </a:p>
          <a:p>
            <a:pPr marL="0" indent="0">
              <a:buFontTx/>
              <a:buNone/>
            </a:pPr>
            <a:endParaRPr lang="en-US" altLang="zh-TW" dirty="0"/>
          </a:p>
          <a:p>
            <a:pPr marL="0" indent="0">
              <a:buFontTx/>
              <a:buNone/>
            </a:pP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5</a:t>
            </a:fld>
            <a:endParaRPr lang="zh-TW" altLang="en-US"/>
          </a:p>
        </p:txBody>
      </p:sp>
    </p:spTree>
    <p:extLst>
      <p:ext uri="{BB962C8B-B14F-4D97-AF65-F5344CB8AC3E}">
        <p14:creationId xmlns:p14="http://schemas.microsoft.com/office/powerpoint/2010/main" val="212012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AL , AU</a:t>
            </a:r>
            <a:r>
              <a:rPr lang="zh-TW" altLang="en-US" dirty="0"/>
              <a:t>切片之間的通訊時間 </a:t>
            </a:r>
            <a:r>
              <a:rPr lang="en-US" altLang="zh-TW" dirty="0"/>
              <a:t>, </a:t>
            </a:r>
            <a:r>
              <a:rPr lang="zh-TW" altLang="en-US" dirty="0"/>
              <a:t>各測量</a:t>
            </a:r>
            <a:r>
              <a:rPr lang="en-US" altLang="zh-TW" dirty="0"/>
              <a:t>25</a:t>
            </a:r>
            <a:r>
              <a:rPr lang="zh-TW" altLang="en-US" dirty="0"/>
              <a:t>次</a:t>
            </a:r>
            <a:endParaRPr lang="en-US" altLang="zh-TW" dirty="0"/>
          </a:p>
          <a:p>
            <a:r>
              <a:rPr lang="en-US" altLang="zh-TW" dirty="0"/>
              <a:t>X</a:t>
            </a:r>
            <a:r>
              <a:rPr lang="zh-TW" altLang="en-US" dirty="0"/>
              <a:t>軸 數據大小從</a:t>
            </a:r>
            <a:r>
              <a:rPr lang="en-US" altLang="zh-TW" dirty="0"/>
              <a:t>5~200MB</a:t>
            </a:r>
          </a:p>
          <a:p>
            <a:r>
              <a:rPr lang="en-US" altLang="zh-TW" dirty="0"/>
              <a:t>Y</a:t>
            </a:r>
            <a:r>
              <a:rPr lang="zh-TW" altLang="en-US" dirty="0"/>
              <a:t>軸 傳輸時間</a:t>
            </a:r>
            <a:endParaRPr lang="en-US" altLang="zh-TW" dirty="0"/>
          </a:p>
          <a:p>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36</a:t>
            </a:fld>
            <a:endParaRPr lang="zh-TW" altLang="en-US"/>
          </a:p>
        </p:txBody>
      </p:sp>
    </p:spTree>
    <p:extLst>
      <p:ext uri="{BB962C8B-B14F-4D97-AF65-F5344CB8AC3E}">
        <p14:creationId xmlns:p14="http://schemas.microsoft.com/office/powerpoint/2010/main" val="2036751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雖然在這個領域做的研究幾乎沒有</a:t>
            </a:r>
            <a:endParaRPr lang="en-US" altLang="zh-TW" dirty="0"/>
          </a:p>
          <a:p>
            <a:endParaRPr lang="en-US" altLang="zh-TW" dirty="0"/>
          </a:p>
          <a:p>
            <a:r>
              <a:rPr lang="en-US" altLang="zh-TW" dirty="0"/>
              <a:t>Blockchain</a:t>
            </a:r>
            <a:r>
              <a:rPr lang="zh-TW" altLang="en-US" dirty="0"/>
              <a:t>也有一定程度的安全性</a:t>
            </a:r>
            <a:endParaRPr lang="en-US" altLang="zh-TW" dirty="0"/>
          </a:p>
          <a:p>
            <a:endParaRPr lang="en-US" altLang="zh-TW" dirty="0"/>
          </a:p>
          <a:p>
            <a:r>
              <a:rPr lang="en-US" altLang="zh-TW" dirty="0"/>
              <a:t>[25]</a:t>
            </a:r>
            <a:r>
              <a:rPr lang="zh-TW" altLang="en-US" dirty="0"/>
              <a:t>對側重於邊緣</a:t>
            </a:r>
            <a:r>
              <a:rPr lang="en-US" altLang="zh-TW" dirty="0"/>
              <a:t>/</a:t>
            </a:r>
            <a:r>
              <a:rPr lang="zh-TW" altLang="en-US" dirty="0"/>
              <a:t>霧和無服務器計算的下一代服務編排進行了綜述</a:t>
            </a:r>
            <a:endParaRPr lang="en-US" altLang="zh-TW" dirty="0"/>
          </a:p>
          <a:p>
            <a:r>
              <a:rPr lang="en-US" altLang="zh-TW" dirty="0"/>
              <a:t>[20] </a:t>
            </a:r>
            <a:r>
              <a:rPr lang="zh-TW" altLang="en-US" dirty="0"/>
              <a:t>中的作者提出了一種多域網絡切片編排架構，可促進跨聯合域的服務管理</a:t>
            </a:r>
            <a:r>
              <a:rPr lang="en-US" altLang="zh-TW" dirty="0"/>
              <a:t>,</a:t>
            </a:r>
            <a:br>
              <a:rPr lang="en-US" altLang="zh-TW" dirty="0"/>
            </a:br>
            <a:r>
              <a:rPr lang="zh-TW" altLang="en-US" dirty="0"/>
              <a:t>該架構的 </a:t>
            </a:r>
            <a:r>
              <a:rPr lang="en-US" altLang="zh-TW" dirty="0"/>
              <a:t>Service Broker </a:t>
            </a:r>
            <a:r>
              <a:rPr lang="zh-TW" altLang="en-US" dirty="0"/>
              <a:t>處理來自各個利益相關者的切片請求，並負責切片</a:t>
            </a:r>
            <a:r>
              <a:rPr lang="en-US" altLang="zh-TW" dirty="0"/>
              <a:t>/</a:t>
            </a:r>
            <a:r>
              <a:rPr lang="zh-TW" altLang="en-US" dirty="0"/>
              <a:t>所有者關係的管理和網絡切片的調度</a:t>
            </a:r>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37</a:t>
            </a:fld>
            <a:endParaRPr lang="zh-TW" altLang="en-US"/>
          </a:p>
        </p:txBody>
      </p:sp>
    </p:spTree>
    <p:extLst>
      <p:ext uri="{BB962C8B-B14F-4D97-AF65-F5344CB8AC3E}">
        <p14:creationId xmlns:p14="http://schemas.microsoft.com/office/powerpoint/2010/main" val="248624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切片實例化的主流方式抑制了跨切片通信 </a:t>
            </a:r>
            <a:r>
              <a:rPr lang="en-US" altLang="zh-TW" dirty="0"/>
              <a:t>(CSC)</a:t>
            </a:r>
            <a:r>
              <a:rPr lang="zh-TW" altLang="en-US" dirty="0"/>
              <a:t>，即使切片位於同一數據中心、或</a:t>
            </a:r>
            <a:r>
              <a:rPr lang="en-US" altLang="zh-TW" dirty="0"/>
              <a:t>server</a:t>
            </a:r>
            <a:r>
              <a:rPr lang="zh-TW" altLang="en-US" dirty="0"/>
              <a:t>中也是如此</a:t>
            </a:r>
            <a:endParaRPr lang="en-US" altLang="zh-TW" dirty="0"/>
          </a:p>
          <a:p>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更準確</a:t>
            </a:r>
            <a:r>
              <a:rPr lang="zh-TW" altLang="en-US" sz="1200" kern="1200" dirty="0">
                <a:solidFill>
                  <a:schemeClr val="tx1"/>
                </a:solidFill>
                <a:effectLst/>
                <a:latin typeface="+mn-lt"/>
                <a:ea typeface="+mn-ea"/>
                <a:cs typeface="+mn-cs"/>
              </a:rPr>
              <a:t>的</a:t>
            </a:r>
            <a:r>
              <a:rPr lang="zh-TW" altLang="zh-TW" sz="1200" kern="1200" dirty="0">
                <a:solidFill>
                  <a:schemeClr val="tx1"/>
                </a:solidFill>
                <a:effectLst/>
                <a:latin typeface="+mn-lt"/>
                <a:ea typeface="+mn-ea"/>
                <a:cs typeface="+mn-cs"/>
              </a:rPr>
              <a:t>說，位於同一位置的切片之間的通</a:t>
            </a:r>
            <a:r>
              <a:rPr lang="zh-TW" altLang="en-US" sz="1200" kern="1200" dirty="0">
                <a:solidFill>
                  <a:schemeClr val="tx1"/>
                </a:solidFill>
                <a:effectLst/>
                <a:latin typeface="+mn-lt"/>
                <a:ea typeface="+mn-ea"/>
                <a:cs typeface="+mn-cs"/>
              </a:rPr>
              <a:t>訊</a:t>
            </a:r>
            <a:r>
              <a:rPr lang="zh-TW" altLang="zh-TW" sz="1200" kern="1200" dirty="0">
                <a:solidFill>
                  <a:srgbClr val="FF0000"/>
                </a:solidFill>
                <a:effectLst/>
                <a:latin typeface="+mn-lt"/>
                <a:ea typeface="+mn-ea"/>
                <a:cs typeface="+mn-cs"/>
              </a:rPr>
              <a:t>路徑顯著延長</a:t>
            </a:r>
            <a:r>
              <a:rPr lang="zh-TW" altLang="zh-TW" sz="1200" kern="1200" dirty="0">
                <a:solidFill>
                  <a:schemeClr val="tx1"/>
                </a:solidFill>
                <a:effectLst/>
                <a:latin typeface="+mn-lt"/>
                <a:ea typeface="+mn-ea"/>
                <a:cs typeface="+mn-cs"/>
              </a:rPr>
              <a:t>，因為所有流量必須在穿過（移動）</a:t>
            </a:r>
            <a:r>
              <a:rPr lang="zh-TW" altLang="en-US" sz="1200" kern="1200" dirty="0">
                <a:solidFill>
                  <a:schemeClr val="tx1"/>
                </a:solidFill>
                <a:effectLst/>
                <a:latin typeface="+mn-lt"/>
                <a:ea typeface="+mn-ea"/>
                <a:cs typeface="+mn-cs"/>
              </a:rPr>
              <a:t>核心網路</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後離開並重新進入數據中心</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這對於邊緣計算更為重要，因為</a:t>
            </a:r>
            <a:r>
              <a:rPr lang="zh-TW" altLang="en-US" sz="1200" kern="1200" dirty="0">
                <a:solidFill>
                  <a:schemeClr val="tx1"/>
                </a:solidFill>
                <a:effectLst/>
                <a:latin typeface="+mn-lt"/>
                <a:ea typeface="+mn-ea"/>
                <a:cs typeface="+mn-cs"/>
              </a:rPr>
              <a:t>邊緣雲</a:t>
            </a:r>
            <a:r>
              <a:rPr lang="zh-TW" altLang="zh-TW" sz="1200" kern="1200" dirty="0">
                <a:solidFill>
                  <a:schemeClr val="tx1"/>
                </a:solidFill>
                <a:effectLst/>
                <a:latin typeface="+mn-lt"/>
                <a:ea typeface="+mn-ea"/>
                <a:cs typeface="+mn-cs"/>
              </a:rPr>
              <a:t>和網絡核心之間的距離更大</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sym typeface="Wingdings" panose="05000000000000000000" pitchFamily="2" charset="2"/>
              </a:rPr>
              <a:t></a:t>
            </a:r>
            <a:r>
              <a:rPr lang="zh-TW" altLang="en-US" sz="1200" kern="1200" dirty="0">
                <a:solidFill>
                  <a:schemeClr val="tx1"/>
                </a:solidFill>
                <a:effectLst/>
                <a:latin typeface="+mn-lt"/>
                <a:ea typeface="+mn-ea"/>
                <a:cs typeface="+mn-cs"/>
                <a:sym typeface="Wingdings" panose="05000000000000000000" pitchFamily="2" charset="2"/>
              </a:rPr>
              <a:t>跨服務通訊將經歷更高的延遲和增加的頻寬消耗</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6</a:t>
            </a:fld>
            <a:endParaRPr lang="zh-TW" altLang="en-US"/>
          </a:p>
        </p:txBody>
      </p:sp>
    </p:spTree>
    <p:extLst>
      <p:ext uri="{BB962C8B-B14F-4D97-AF65-F5344CB8AC3E}">
        <p14:creationId xmlns:p14="http://schemas.microsoft.com/office/powerpoint/2010/main" val="4231028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沿著這些思路，</a:t>
            </a:r>
            <a:r>
              <a:rPr lang="zh-TW" altLang="en-US" sz="1200" kern="1200" dirty="0">
                <a:solidFill>
                  <a:schemeClr val="tx1"/>
                </a:solidFill>
                <a:effectLst/>
                <a:latin typeface="+mn-lt"/>
                <a:ea typeface="+mn-ea"/>
                <a:cs typeface="+mn-cs"/>
              </a:rPr>
              <a:t>作者</a:t>
            </a:r>
            <a:r>
              <a:rPr lang="zh-TW" altLang="zh-TW" sz="1200" kern="1200" dirty="0">
                <a:solidFill>
                  <a:schemeClr val="tx1"/>
                </a:solidFill>
                <a:effectLst/>
                <a:latin typeface="+mn-lt"/>
                <a:ea typeface="+mn-ea"/>
                <a:cs typeface="+mn-cs"/>
              </a:rPr>
              <a:t>強調優化</a:t>
            </a:r>
            <a:r>
              <a:rPr lang="en-US" altLang="zh-TW" sz="1200" kern="1200" dirty="0">
                <a:solidFill>
                  <a:schemeClr val="tx1"/>
                </a:solidFill>
                <a:effectLst/>
                <a:latin typeface="+mn-lt"/>
                <a:ea typeface="+mn-ea"/>
                <a:cs typeface="+mn-cs"/>
              </a:rPr>
              <a:t> CSC </a:t>
            </a:r>
            <a:r>
              <a:rPr lang="zh-TW" altLang="zh-TW" sz="1200" kern="1200" dirty="0">
                <a:solidFill>
                  <a:schemeClr val="tx1"/>
                </a:solidFill>
                <a:effectLst/>
                <a:latin typeface="+mn-lt"/>
                <a:ea typeface="+mn-ea"/>
                <a:cs typeface="+mn-cs"/>
              </a:rPr>
              <a:t>的必要性，這樣不會</a:t>
            </a:r>
            <a:r>
              <a:rPr lang="zh-TW" altLang="en-US" sz="1200" kern="1200" dirty="0">
                <a:solidFill>
                  <a:schemeClr val="tx1"/>
                </a:solidFill>
                <a:effectLst/>
                <a:latin typeface="+mn-lt"/>
                <a:ea typeface="+mn-ea"/>
                <a:cs typeface="+mn-cs"/>
              </a:rPr>
              <a:t>增加</a:t>
            </a:r>
            <a:r>
              <a:rPr lang="zh-TW" altLang="zh-TW" sz="1200" kern="1200" dirty="0">
                <a:solidFill>
                  <a:schemeClr val="tx1"/>
                </a:solidFill>
                <a:effectLst/>
                <a:latin typeface="+mn-lt"/>
                <a:ea typeface="+mn-ea"/>
                <a:cs typeface="+mn-cs"/>
              </a:rPr>
              <a:t>延遲或</a:t>
            </a:r>
            <a:r>
              <a:rPr lang="zh-TW" altLang="en-US" sz="1200" kern="1200" dirty="0">
                <a:solidFill>
                  <a:schemeClr val="tx1"/>
                </a:solidFill>
                <a:effectLst/>
                <a:latin typeface="+mn-lt"/>
                <a:ea typeface="+mn-ea"/>
                <a:cs typeface="+mn-cs"/>
              </a:rPr>
              <a:t>頻寬</a:t>
            </a:r>
            <a:r>
              <a:rPr lang="zh-TW" altLang="zh-TW" sz="1200" kern="1200" dirty="0">
                <a:solidFill>
                  <a:schemeClr val="tx1"/>
                </a:solidFill>
                <a:effectLst/>
                <a:latin typeface="+mn-lt"/>
                <a:ea typeface="+mn-ea"/>
                <a:cs typeface="+mn-cs"/>
              </a:rPr>
              <a:t>消耗，</a:t>
            </a:r>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激勵</a:t>
            </a:r>
            <a:r>
              <a:rPr lang="zh-TW" altLang="zh-TW" sz="1200" kern="1200" dirty="0">
                <a:solidFill>
                  <a:schemeClr val="tx1"/>
                </a:solidFill>
                <a:effectLst/>
                <a:latin typeface="+mn-lt"/>
                <a:ea typeface="+mn-ea"/>
                <a:cs typeface="+mn-cs"/>
              </a:rPr>
              <a:t>切片租戶使用相同基礎設施中存在的其他服務</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en-US" dirty="0"/>
              <a:t>特別是，作者將優化的 </a:t>
            </a:r>
            <a:r>
              <a:rPr lang="en-US" altLang="zh-TW" dirty="0"/>
              <a:t>CSC </a:t>
            </a:r>
            <a:r>
              <a:rPr lang="zh-TW" altLang="en-US" dirty="0"/>
              <a:t>視為位於同一位置的切片之間的一種對等形式，</a:t>
            </a:r>
            <a:endParaRPr lang="en-US" altLang="zh-TW" dirty="0"/>
          </a:p>
          <a:p>
            <a:r>
              <a:rPr lang="zh-TW" altLang="en-US" dirty="0"/>
              <a:t>確保 </a:t>
            </a:r>
            <a:r>
              <a:rPr lang="en-US" altLang="zh-TW" dirty="0"/>
              <a:t>CSC </a:t>
            </a:r>
            <a:r>
              <a:rPr lang="zh-TW" altLang="en-US" dirty="0"/>
              <a:t>流量不會超出 </a:t>
            </a:r>
            <a:r>
              <a:rPr lang="en-US" altLang="zh-TW" dirty="0"/>
              <a:t>DC </a:t>
            </a:r>
            <a:r>
              <a:rPr lang="zh-TW" altLang="en-US" dirty="0"/>
              <a:t>的邊界，並且任何延遲膨脹都是最小的</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7</a:t>
            </a:fld>
            <a:endParaRPr lang="zh-TW" altLang="en-US"/>
          </a:p>
        </p:txBody>
      </p:sp>
    </p:spTree>
    <p:extLst>
      <p:ext uri="{BB962C8B-B14F-4D97-AF65-F5344CB8AC3E}">
        <p14:creationId xmlns:p14="http://schemas.microsoft.com/office/powerpoint/2010/main" val="3919665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兩個切片共同位於邊緣計算設施</a:t>
            </a:r>
            <a:endParaRPr lang="en-US" altLang="zh-TW" dirty="0"/>
          </a:p>
          <a:p>
            <a:endParaRPr lang="en-US" altLang="zh-TW" dirty="0"/>
          </a:p>
          <a:p>
            <a:r>
              <a:rPr lang="zh-TW" altLang="en-US" dirty="0"/>
              <a:t>由於資源和流量隔離需求強制執行使得將流量繞行通過核心網路，延長通信路徑</a:t>
            </a:r>
            <a:r>
              <a:rPr lang="en-US" altLang="zh-TW" dirty="0"/>
              <a:t>,</a:t>
            </a:r>
            <a:r>
              <a:rPr lang="zh-TW" altLang="en-US" dirty="0"/>
              <a:t>如紅色虛線</a:t>
            </a:r>
            <a:endParaRPr lang="en-US" altLang="zh-TW" dirty="0"/>
          </a:p>
          <a:p>
            <a:endParaRPr lang="en-US" altLang="zh-TW" dirty="0"/>
          </a:p>
          <a:p>
            <a:r>
              <a:rPr lang="zh-TW" altLang="en-US" dirty="0"/>
              <a:t>作者目標是如綠線那樣</a:t>
            </a:r>
            <a:r>
              <a:rPr lang="en-US" altLang="zh-TW" dirty="0"/>
              <a:t>,</a:t>
            </a:r>
            <a:r>
              <a:rPr lang="zh-TW" altLang="en-US" dirty="0"/>
              <a:t>將</a:t>
            </a:r>
            <a:r>
              <a:rPr lang="en-US" altLang="zh-TW" dirty="0"/>
              <a:t>CSC</a:t>
            </a:r>
            <a:r>
              <a:rPr lang="zh-TW" altLang="en-US" dirty="0"/>
              <a:t>流量現在</a:t>
            </a:r>
            <a:r>
              <a:rPr lang="en-US" altLang="zh-TW" dirty="0"/>
              <a:t>Data center</a:t>
            </a:r>
            <a:r>
              <a:rPr lang="zh-TW" altLang="en-US" dirty="0"/>
              <a:t>內</a:t>
            </a:r>
            <a:endParaRPr lang="en-US" altLang="zh-TW" dirty="0"/>
          </a:p>
          <a:p>
            <a:endParaRPr lang="en-US" altLang="zh-TW" dirty="0"/>
          </a:p>
          <a:p>
            <a:r>
              <a:rPr lang="zh-TW" altLang="en-US" dirty="0"/>
              <a:t>優化後的通訊好處</a:t>
            </a:r>
            <a:r>
              <a:rPr lang="en-US" altLang="zh-TW" dirty="0"/>
              <a:t>:</a:t>
            </a:r>
            <a:r>
              <a:rPr lang="zh-TW" altLang="en-US" dirty="0"/>
              <a:t> 跨服務交互的體驗將得到增強</a:t>
            </a:r>
            <a:r>
              <a:rPr lang="en-US" altLang="zh-TW" dirty="0"/>
              <a:t>, </a:t>
            </a:r>
            <a:r>
              <a:rPr lang="zh-TW" altLang="en-US" dirty="0"/>
              <a:t>因為</a:t>
            </a:r>
            <a:r>
              <a:rPr lang="en-US" altLang="zh-TW" dirty="0"/>
              <a:t>CSC</a:t>
            </a:r>
            <a:r>
              <a:rPr lang="zh-TW" altLang="en-US" dirty="0"/>
              <a:t>流量經過一條具有較小延遲的通訊路徑</a:t>
            </a:r>
            <a:endParaRPr lang="en-US" altLang="zh-TW" dirty="0"/>
          </a:p>
          <a:p>
            <a:r>
              <a:rPr lang="zh-TW" altLang="en-US" dirty="0"/>
              <a:t>對延遲有嚴格要求的應用來說能得到好處</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8</a:t>
            </a:fld>
            <a:endParaRPr lang="zh-TW" altLang="en-US"/>
          </a:p>
        </p:txBody>
      </p:sp>
    </p:spTree>
    <p:extLst>
      <p:ext uri="{BB962C8B-B14F-4D97-AF65-F5344CB8AC3E}">
        <p14:creationId xmlns:p14="http://schemas.microsoft.com/office/powerpoint/2010/main" val="235284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討論 </a:t>
            </a:r>
            <a:r>
              <a:rPr lang="en-US" altLang="zh-TW" dirty="0"/>
              <a:t>CSC </a:t>
            </a:r>
            <a:r>
              <a:rPr lang="zh-TW" altLang="en-US" dirty="0"/>
              <a:t>的概念，並強調在邊緣計算的背景下需要優化 </a:t>
            </a:r>
            <a:r>
              <a:rPr lang="en-US" altLang="zh-TW" dirty="0"/>
              <a:t>CSC</a:t>
            </a:r>
          </a:p>
          <a:p>
            <a:endParaRPr lang="en-US" altLang="zh-TW" dirty="0"/>
          </a:p>
          <a:p>
            <a:r>
              <a:rPr lang="zh-TW" altLang="en-US" dirty="0"/>
              <a:t>有兩種服務</a:t>
            </a:r>
            <a:r>
              <a:rPr lang="en-US" altLang="zh-TW" dirty="0"/>
              <a:t>, </a:t>
            </a:r>
            <a:r>
              <a:rPr lang="zh-TW" altLang="en-US" dirty="0"/>
              <a:t>消費服務 </a:t>
            </a:r>
            <a:r>
              <a:rPr lang="en-US" altLang="zh-TW" dirty="0"/>
              <a:t>, </a:t>
            </a:r>
            <a:r>
              <a:rPr lang="zh-TW" altLang="en-US" dirty="0"/>
              <a:t>提供服務</a:t>
            </a:r>
            <a:endParaRPr lang="en-US" altLang="zh-TW" dirty="0"/>
          </a:p>
          <a:p>
            <a:r>
              <a:rPr lang="en-US" altLang="zh-TW" strike="sngStrike" dirty="0"/>
              <a:t>CSC </a:t>
            </a:r>
            <a:r>
              <a:rPr lang="zh-TW" altLang="en-US" strike="sngStrike" dirty="0"/>
              <a:t>使消費服務能夠通過訪問提供服務提供的服務元素或功能來增強其功能</a:t>
            </a:r>
            <a:endParaRPr lang="en-US" altLang="zh-TW" strike="sngStrike" dirty="0"/>
          </a:p>
          <a:p>
            <a:r>
              <a:rPr lang="en-US" altLang="zh-TW" dirty="0"/>
              <a:t>CSC</a:t>
            </a:r>
            <a:r>
              <a:rPr lang="zh-TW" altLang="en-US" dirty="0"/>
              <a:t>能夠讓消費服務訪問它的功能來增強用戶體驗</a:t>
            </a:r>
            <a:endParaRPr lang="en-US" altLang="zh-TW" dirty="0"/>
          </a:p>
          <a:p>
            <a:endParaRPr lang="en-US" altLang="zh-TW" dirty="0"/>
          </a:p>
          <a:p>
            <a:r>
              <a:rPr lang="zh-TW" altLang="en-US" dirty="0"/>
              <a:t>此類服務可能位於同一（邊緣）計算基礎設施中，為兩種服務之間的對等提供了機會 </a:t>
            </a:r>
            <a:endParaRPr lang="en-US" altLang="zh-TW" dirty="0"/>
          </a:p>
          <a:p>
            <a:r>
              <a:rPr lang="zh-TW" altLang="en-US" dirty="0"/>
              <a:t>因此，可以授權一個消費服務以非常低的延遲消費另一個（即提供）服務，</a:t>
            </a:r>
            <a:r>
              <a:rPr lang="zh-TW" altLang="en-US" strike="sngStrike" dirty="0"/>
              <a:t>增強其功能和提供給最終用戶的體驗</a:t>
            </a:r>
            <a:endParaRPr lang="en-US" altLang="zh-TW" strike="sngStrike" dirty="0"/>
          </a:p>
          <a:p>
            <a:endParaRPr lang="en-US" altLang="zh-TW" dirty="0"/>
          </a:p>
          <a:p>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9</a:t>
            </a:fld>
            <a:endParaRPr lang="zh-TW" altLang="en-US"/>
          </a:p>
        </p:txBody>
      </p:sp>
    </p:spTree>
    <p:extLst>
      <p:ext uri="{BB962C8B-B14F-4D97-AF65-F5344CB8AC3E}">
        <p14:creationId xmlns:p14="http://schemas.microsoft.com/office/powerpoint/2010/main" val="2188900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舉例來說</a:t>
            </a:r>
            <a:r>
              <a:rPr lang="en-US" altLang="zh-TW" dirty="0"/>
              <a:t>:</a:t>
            </a:r>
            <a:r>
              <a:rPr lang="zh-TW" altLang="en-US" dirty="0"/>
              <a:t>考慮與社交媒體 </a:t>
            </a:r>
            <a:r>
              <a:rPr lang="en-US" altLang="zh-TW" dirty="0"/>
              <a:t>(SM) </a:t>
            </a:r>
            <a:r>
              <a:rPr lang="zh-TW" altLang="en-US" dirty="0"/>
              <a:t>服務位於同一地點的 </a:t>
            </a:r>
            <a:r>
              <a:rPr lang="en-US" altLang="zh-TW" dirty="0"/>
              <a:t>(AR) </a:t>
            </a:r>
            <a:r>
              <a:rPr lang="zh-TW" altLang="en-US" dirty="0"/>
              <a:t>服務</a:t>
            </a:r>
            <a:r>
              <a:rPr lang="en-US" altLang="zh-TW" dirty="0"/>
              <a:t>, AR </a:t>
            </a:r>
            <a:r>
              <a:rPr lang="zh-TW" altLang="en-US" dirty="0"/>
              <a:t>服務從 </a:t>
            </a:r>
            <a:r>
              <a:rPr lang="en-US" altLang="zh-TW" dirty="0"/>
              <a:t>SM </a:t>
            </a:r>
            <a:r>
              <a:rPr lang="zh-TW" altLang="en-US" dirty="0"/>
              <a:t>服務中檢索用戶偏好，</a:t>
            </a:r>
            <a:endParaRPr lang="en-US" altLang="zh-TW" dirty="0"/>
          </a:p>
          <a:p>
            <a:r>
              <a:rPr lang="zh-TW" altLang="en-US" dirty="0"/>
              <a:t>以便為用戶提供增強的個性化 </a:t>
            </a:r>
            <a:r>
              <a:rPr lang="en-US" altLang="zh-TW" dirty="0"/>
              <a:t>AR </a:t>
            </a:r>
            <a:r>
              <a:rPr lang="zh-TW" altLang="en-US" dirty="0"/>
              <a:t>體驗</a:t>
            </a:r>
            <a:endParaRPr lang="en-US" altLang="zh-TW" dirty="0"/>
          </a:p>
          <a:p>
            <a:r>
              <a:rPr lang="zh-TW" altLang="en-US" dirty="0"/>
              <a:t> 在此範例中，</a:t>
            </a:r>
            <a:r>
              <a:rPr lang="en-US" altLang="zh-TW" dirty="0"/>
              <a:t>AR </a:t>
            </a:r>
            <a:r>
              <a:rPr lang="zh-TW" altLang="en-US" dirty="0"/>
              <a:t>是消費服務，而 </a:t>
            </a:r>
            <a:r>
              <a:rPr lang="en-US" altLang="zh-TW" dirty="0"/>
              <a:t>SM </a:t>
            </a:r>
            <a:r>
              <a:rPr lang="zh-TW" altLang="en-US" dirty="0"/>
              <a:t>是提供服務的角色</a:t>
            </a:r>
            <a:endParaRPr lang="en-US" altLang="zh-TW" dirty="0"/>
          </a:p>
          <a:p>
            <a:endParaRPr lang="en-US" altLang="zh-TW" dirty="0"/>
          </a:p>
          <a:p>
            <a:r>
              <a:rPr lang="zh-TW" altLang="en-US" dirty="0"/>
              <a:t>後面會在討論作者提出的兩個</a:t>
            </a:r>
            <a:r>
              <a:rPr lang="en-US" altLang="zh-TW" dirty="0"/>
              <a:t>use case , </a:t>
            </a:r>
          </a:p>
          <a:p>
            <a:r>
              <a:rPr lang="en-US" altLang="zh-TW" dirty="0"/>
              <a:t>1.Video streaming(</a:t>
            </a:r>
            <a:r>
              <a:rPr lang="zh-TW" altLang="en-US" dirty="0"/>
              <a:t>影片串流</a:t>
            </a:r>
            <a:r>
              <a:rPr lang="en-US" altLang="zh-TW" dirty="0"/>
              <a:t>)</a:t>
            </a:r>
          </a:p>
          <a:p>
            <a:r>
              <a:rPr lang="en-US" altLang="zh-TW" dirty="0"/>
              <a:t>2.</a:t>
            </a:r>
            <a:r>
              <a:rPr lang="zh-TW" altLang="en-US" dirty="0"/>
              <a:t>工業 </a:t>
            </a:r>
            <a:r>
              <a:rPr lang="en-US" altLang="zh-TW" dirty="0"/>
              <a:t>4.0 </a:t>
            </a:r>
            <a:r>
              <a:rPr lang="zh-TW" altLang="en-US" dirty="0"/>
              <a:t>背景下的機器人技術</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10</a:t>
            </a:fld>
            <a:endParaRPr lang="zh-TW" altLang="en-US"/>
          </a:p>
        </p:txBody>
      </p:sp>
    </p:spTree>
    <p:extLst>
      <p:ext uri="{BB962C8B-B14F-4D97-AF65-F5344CB8AC3E}">
        <p14:creationId xmlns:p14="http://schemas.microsoft.com/office/powerpoint/2010/main" val="202106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這邊是作者另一篇文獻的舉例說明</a:t>
            </a:r>
            <a:r>
              <a:rPr lang="en-US" altLang="zh-TW" dirty="0"/>
              <a:t>,</a:t>
            </a:r>
            <a:r>
              <a:rPr lang="zh-TW" altLang="en-US" dirty="0"/>
              <a:t>說明剛剛</a:t>
            </a:r>
            <a:r>
              <a:rPr lang="en-US" altLang="zh-TW" dirty="0"/>
              <a:t>AR</a:t>
            </a:r>
            <a:r>
              <a:rPr lang="zh-TW" altLang="en-US" dirty="0"/>
              <a:t>服務的例子</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11</a:t>
            </a:fld>
            <a:endParaRPr lang="zh-TW" altLang="en-US"/>
          </a:p>
        </p:txBody>
      </p:sp>
    </p:spTree>
    <p:extLst>
      <p:ext uri="{BB962C8B-B14F-4D97-AF65-F5344CB8AC3E}">
        <p14:creationId xmlns:p14="http://schemas.microsoft.com/office/powerpoint/2010/main" val="394572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9144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algn="r" eaLnBrk="1" hangingPunct="1"/>
                <a:r>
                  <a:rPr kumimoji="0" lang="en-US" altLang="zh-TW" sz="1000">
                    <a:solidFill>
                      <a:srgbClr val="969696"/>
                    </a:solidFill>
                    <a:latin typeface="Calibri" pitchFamily="34" charset="0"/>
                  </a:rPr>
                  <a:t>National Chung Cheng University</a:t>
                </a:r>
              </a:p>
              <a:p>
                <a:pPr algn="r" eaLnBrk="1" hangingPunct="1"/>
                <a:r>
                  <a:rPr kumimoji="0" lang="en-US" altLang="zh-TW" sz="1000">
                    <a:solidFill>
                      <a:srgbClr val="969696"/>
                    </a:solidFill>
                    <a:latin typeface="Calibri" pitchFamily="34" charset="0"/>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eaLnBrk="1" hangingPunct="1"/>
              <a:r>
                <a:rPr kumimoji="0" lang="en-US" altLang="zh-TW" sz="1600" b="1">
                  <a:latin typeface="Calibri" pitchFamily="34" charset="0"/>
                </a:rPr>
                <a:t>2019 Mobile All-IP Networking Laboratory</a:t>
              </a:r>
            </a:p>
          </p:txBody>
        </p:sp>
      </p:grpSp>
      <p:sp>
        <p:nvSpPr>
          <p:cNvPr id="2" name="標題 1"/>
          <p:cNvSpPr>
            <a:spLocks noGrp="1"/>
          </p:cNvSpPr>
          <p:nvPr>
            <p:ph type="ctrTitle"/>
          </p:nvPr>
        </p:nvSpPr>
        <p:spPr>
          <a:xfrm>
            <a:off x="685800" y="1676402"/>
            <a:ext cx="7772400" cy="1470025"/>
          </a:xfrm>
        </p:spPr>
        <p:txBody>
          <a:bodyPr/>
          <a:lstStyle>
            <a:lvl1pPr>
              <a:defRPr>
                <a:latin typeface="Microsoft JhengHei UI" panose="020B0604030504040204" pitchFamily="34" charset="-120"/>
                <a:ea typeface="Microsoft JhengHei UI" panose="020B0604030504040204" pitchFamily="34" charset="-120"/>
              </a:defRPr>
            </a:lvl1pPr>
          </a:lstStyle>
          <a:p>
            <a:r>
              <a:rPr lang="zh-TW" altLang="en-US" dirty="0"/>
              <a:t>按一下以編輯母片標題樣式</a:t>
            </a:r>
            <a:endParaRPr lang="en-US" dirty="0"/>
          </a:p>
        </p:txBody>
      </p:sp>
      <p:sp>
        <p:nvSpPr>
          <p:cNvPr id="3" name="副標題 2"/>
          <p:cNvSpPr>
            <a:spLocks noGrp="1"/>
          </p:cNvSpPr>
          <p:nvPr>
            <p:ph type="subTitle" idx="1"/>
          </p:nvPr>
        </p:nvSpPr>
        <p:spPr>
          <a:xfrm>
            <a:off x="1371600" y="3432175"/>
            <a:ext cx="6400800" cy="1752600"/>
          </a:xfrm>
        </p:spPr>
        <p:txBody>
          <a:bodyPr/>
          <a:lstStyle>
            <a:lvl1pPr marL="0" indent="0" algn="ctr">
              <a:buNone/>
              <a:defRPr>
                <a:solidFill>
                  <a:schemeClr val="tx1">
                    <a:tint val="75000"/>
                  </a:schemeClr>
                </a:solidFill>
                <a:latin typeface="Microsoft JhengHei UI" panose="020B0604030504040204" pitchFamily="34" charset="-120"/>
                <a:ea typeface="Microsoft JhengHei UI"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endParaRPr lang="en-US" dirty="0"/>
          </a:p>
        </p:txBody>
      </p:sp>
      <p:sp>
        <p:nvSpPr>
          <p:cNvPr id="13" name="日期版面配置區 3"/>
          <p:cNvSpPr>
            <a:spLocks noGrp="1"/>
          </p:cNvSpPr>
          <p:nvPr>
            <p:ph type="dt" sz="half" idx="10"/>
          </p:nvPr>
        </p:nvSpPr>
        <p:spPr>
          <a:xfrm>
            <a:off x="504600" y="5775136"/>
            <a:ext cx="2133600" cy="365125"/>
          </a:xfrm>
        </p:spPr>
        <p:txBody>
          <a:bodyPr/>
          <a:lstStyle>
            <a:lvl1pPr>
              <a:defRPr>
                <a:latin typeface="Microsoft JhengHei UI" panose="020B0604030504040204" pitchFamily="34" charset="-120"/>
                <a:ea typeface="Microsoft JhengHei UI" panose="020B0604030504040204" pitchFamily="34" charset="-120"/>
              </a:defRPr>
            </a:lvl1pPr>
          </a:lstStyle>
          <a:p>
            <a:pPr>
              <a:defRPr/>
            </a:pPr>
            <a:endParaRPr lang="en-US" altLang="zh-TW"/>
          </a:p>
        </p:txBody>
      </p:sp>
      <p:sp>
        <p:nvSpPr>
          <p:cNvPr id="14" name="頁尾版面配置區 4"/>
          <p:cNvSpPr>
            <a:spLocks noGrp="1"/>
          </p:cNvSpPr>
          <p:nvPr>
            <p:ph type="ftr" sz="quarter" idx="11"/>
          </p:nvPr>
        </p:nvSpPr>
        <p:spPr/>
        <p:txBody>
          <a:bodyPr/>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t>/all</a:t>
            </a:r>
          </a:p>
        </p:txBody>
      </p:sp>
      <p:sp>
        <p:nvSpPr>
          <p:cNvPr id="15" name="投影片編號版面配置區 5"/>
          <p:cNvSpPr>
            <a:spLocks noGrp="1"/>
          </p:cNvSpPr>
          <p:nvPr>
            <p:ph type="sldNum" sz="quarter" idx="12"/>
          </p:nvPr>
        </p:nvSpPr>
        <p:spPr/>
        <p:txBody>
          <a:bodyPr/>
          <a:lstStyle>
            <a:lvl1pPr>
              <a:defRPr>
                <a:latin typeface="Microsoft JhengHei UI" panose="020B0604030504040204" pitchFamily="34" charset="-120"/>
                <a:ea typeface="Microsoft JhengHei UI" panose="020B0604030504040204" pitchFamily="34" charset="-120"/>
              </a:defRPr>
            </a:lvl1pPr>
          </a:lstStyle>
          <a:p>
            <a:fld id="{A699FADD-8D0F-4F79-B0D0-4667CE7E4FC0}" type="slidenum">
              <a:rPr lang="en-US" altLang="zh-TW" smtClean="0"/>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457200" y="1493840"/>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a:defRPr/>
            </a:pPr>
            <a:fld id="{3F8799C4-9A21-4D9B-BAD9-483784F5284E}" type="datetime1">
              <a:rPr lang="en-US" altLang="zh-TW" smtClean="0"/>
              <a:pPr>
                <a:defRPr/>
              </a:pPr>
              <a:t>12/5/2022</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B722050B-B23A-4C93-A413-630D7056BB59}"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3657601" y="3200402"/>
            <a:ext cx="5791200" cy="3175"/>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6629400" y="274640"/>
            <a:ext cx="20574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40"/>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a:defRPr/>
            </a:pPr>
            <a:fld id="{8609A18C-BB0C-4957-AEEA-DF23DB2324A8}" type="datetime1">
              <a:rPr lang="en-US" altLang="zh-TW" smtClean="0"/>
              <a:pPr>
                <a:defRPr/>
              </a:pPr>
              <a:t>12/5/2022</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8D10E5F8-9EE4-47A5-9539-1A2F6D5ACD5B}"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457200" y="1493840"/>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a:defRPr/>
            </a:pPr>
            <a:fld id="{39B0FFE8-7AA5-421C-94E6-73A8D66128B8}" type="datetime1">
              <a:rPr lang="en-US" altLang="zh-TW" smtClean="0"/>
              <a:pPr>
                <a:defRPr/>
              </a:pPr>
              <a:t>12/5/2022</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52E38B42-96A3-412A-9CD3-7D6C2689CFF8}"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2"/>
            <a:ext cx="77724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67C2BEE0-04A8-4F2A-BB7B-CBA0EFEBB555}" type="datetime1">
              <a:rPr lang="en-US" altLang="zh-TW" smtClean="0"/>
              <a:pPr>
                <a:defRPr/>
              </a:pPr>
              <a:t>12/5/2022</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fld id="{4DDA86F8-06F8-4595-BEF8-329ED42EABEE}"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457200" y="1493840"/>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a:defRPr/>
            </a:pPr>
            <a:fld id="{BD18BB28-362D-47CC-A2AA-59E1861A5735}" type="datetime1">
              <a:rPr lang="en-US" altLang="zh-TW" smtClean="0"/>
              <a:pPr>
                <a:defRPr/>
              </a:pPr>
              <a:t>12/5/2022</a:t>
            </a:fld>
            <a:endParaRPr lang="en-US" altLang="zh-TW"/>
          </a:p>
        </p:txBody>
      </p:sp>
      <p:sp>
        <p:nvSpPr>
          <p:cNvPr id="7" name="頁尾版面配置區 4"/>
          <p:cNvSpPr>
            <a:spLocks noGrp="1"/>
          </p:cNvSpPr>
          <p:nvPr>
            <p:ph type="ftr" sz="quarter" idx="11"/>
          </p:nvPr>
        </p:nvSpPr>
        <p:spPr/>
        <p:txBody>
          <a:bodyPr/>
          <a:lstStyle>
            <a:lvl1pPr>
              <a:defRPr/>
            </a:lvl1pPr>
          </a:lstStyle>
          <a:p>
            <a:pPr>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fld id="{466F15CA-265F-460F-8164-04222FC236C2}"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457200" y="1493840"/>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a:defRPr/>
            </a:pPr>
            <a:fld id="{3E86B26E-71A0-4CCB-B06F-16847B2A597F}" type="datetime1">
              <a:rPr lang="en-US" altLang="zh-TW" smtClean="0"/>
              <a:pPr>
                <a:defRPr/>
              </a:pPr>
              <a:t>12/5/2022</a:t>
            </a:fld>
            <a:endParaRPr lang="en-US" altLang="zh-TW"/>
          </a:p>
        </p:txBody>
      </p:sp>
      <p:sp>
        <p:nvSpPr>
          <p:cNvPr id="9" name="頁尾版面配置區 4"/>
          <p:cNvSpPr>
            <a:spLocks noGrp="1"/>
          </p:cNvSpPr>
          <p:nvPr>
            <p:ph type="ftr" sz="quarter" idx="11"/>
          </p:nvPr>
        </p:nvSpPr>
        <p:spPr/>
        <p:txBody>
          <a:bodyPr/>
          <a:lstStyle>
            <a:lvl1pPr>
              <a:defRPr/>
            </a:lvl1pPr>
          </a:lstStyle>
          <a:p>
            <a:pPr>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fld id="{A268107B-43F3-4111-AF69-94C31870B708}"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457200" y="1493840"/>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a:defRPr/>
            </a:pPr>
            <a:fld id="{BB9C2BFE-84CE-47AA-BBDA-47046B7E25C2}" type="datetime1">
              <a:rPr lang="en-US" altLang="zh-TW" smtClean="0"/>
              <a:pPr>
                <a:defRPr/>
              </a:pPr>
              <a:t>12/5/2022</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fld id="{D69CB921-88B9-4AF7-A7A8-F9126E05892B}"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94A7D57D-9186-4541-B346-101C744CEA39}" type="datetime1">
              <a:rPr lang="en-US" altLang="zh-TW" smtClean="0"/>
              <a:pPr>
                <a:defRPr/>
              </a:pPr>
              <a:t>12/5/2022</a:t>
            </a:fld>
            <a:endParaRPr lang="en-US" altLang="zh-TW"/>
          </a:p>
        </p:txBody>
      </p:sp>
      <p:sp>
        <p:nvSpPr>
          <p:cNvPr id="3" name="頁尾版面配置區 4"/>
          <p:cNvSpPr>
            <a:spLocks noGrp="1"/>
          </p:cNvSpPr>
          <p:nvPr>
            <p:ph type="ftr" sz="quarter" idx="11"/>
          </p:nvPr>
        </p:nvSpPr>
        <p:spPr/>
        <p:txBody>
          <a:bodyPr/>
          <a:lstStyle>
            <a:lvl1pPr>
              <a:defRPr/>
            </a:lvl1pPr>
          </a:lstStyle>
          <a:p>
            <a:pPr>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fld id="{985B3E77-56A1-41B9-B254-39D22574D8FF}"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DEC88726-AF44-4AB7-8F37-DE0136FF32EB}" type="datetime1">
              <a:rPr lang="en-US" altLang="zh-TW" smtClean="0"/>
              <a:pPr>
                <a:defRPr/>
              </a:pPr>
              <a:t>12/5/2022</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E2E534D2-4E1C-482F-B068-E85935B1CC4D}"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F738F54-6E02-45A9-8676-D145CCEEB1A6}" type="datetime1">
              <a:rPr lang="en-US" altLang="zh-TW" smtClean="0"/>
              <a:pPr>
                <a:defRPr/>
              </a:pPr>
              <a:t>12/5/2022</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485149DE-D629-479E-AF7A-35B2B3EA0D11}"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6400800" y="6019800"/>
            <a:ext cx="2667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 y="-14288"/>
            <a:ext cx="766763" cy="700088"/>
          </a:xfrm>
          <a:prstGeom prst="rect">
            <a:avLst/>
          </a:prstGeom>
          <a:noFill/>
          <a:ln w="9525">
            <a:noFill/>
            <a:miter lim="800000"/>
            <a:headEnd/>
            <a:tailEnd/>
          </a:ln>
        </p:spPr>
      </p:pic>
      <p:sp>
        <p:nvSpPr>
          <p:cNvPr id="1028" name="矩形 20"/>
          <p:cNvSpPr>
            <a:spLocks noChangeArrowheads="1"/>
          </p:cNvSpPr>
          <p:nvPr/>
        </p:nvSpPr>
        <p:spPr bwMode="auto">
          <a:xfrm>
            <a:off x="620714" y="60325"/>
            <a:ext cx="3113087" cy="396875"/>
          </a:xfrm>
          <a:prstGeom prst="rect">
            <a:avLst/>
          </a:prstGeom>
          <a:noFill/>
          <a:ln w="9525">
            <a:noFill/>
            <a:miter lim="800000"/>
            <a:headEnd/>
            <a:tailEnd/>
          </a:ln>
        </p:spPr>
        <p:txBody>
          <a:bodyPr>
            <a:spAutoFit/>
          </a:bodyPr>
          <a:lstStyle/>
          <a:p>
            <a:pPr eaLnBrk="1" hangingPunct="1"/>
            <a:r>
              <a:rPr kumimoji="0" lang="en-US" altLang="zh-TW" sz="1000">
                <a:solidFill>
                  <a:srgbClr val="969696"/>
                </a:solidFill>
                <a:latin typeface="Calibri" pitchFamily="34" charset="0"/>
              </a:rPr>
              <a:t>National Chung Cheng University</a:t>
            </a:r>
          </a:p>
          <a:p>
            <a:pPr eaLnBrk="1" hangingPunct="1"/>
            <a:r>
              <a:rPr kumimoji="0" lang="en-US" altLang="zh-TW" sz="1000">
                <a:solidFill>
                  <a:srgbClr val="969696"/>
                </a:solidFill>
                <a:latin typeface="Calibri" pitchFamily="34" charset="0"/>
              </a:rPr>
              <a:t>Dept. Computer Science &amp; Information Engineering</a:t>
            </a:r>
          </a:p>
        </p:txBody>
      </p:sp>
      <p:sp>
        <p:nvSpPr>
          <p:cNvPr id="1029"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30" name="文字版面配置區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Times New Roman" panose="02020603050405020304" pitchFamily="18" charset="0"/>
              </a:defRPr>
            </a:lvl1pPr>
          </a:lstStyle>
          <a:p>
            <a:pPr>
              <a:defRPr/>
            </a:pPr>
            <a:fld id="{24018B5A-7016-43D8-B46C-6D0A2E960058}" type="datetime1">
              <a:rPr lang="en-US" altLang="zh-TW" smtClean="0"/>
              <a:pPr>
                <a:defRPr/>
              </a:pPr>
              <a:t>12/5/2022</a:t>
            </a:fld>
            <a:endParaRPr lang="en-US" altLang="zh-TW"/>
          </a:p>
        </p:txBody>
      </p:sp>
      <p:sp>
        <p:nvSpPr>
          <p:cNvPr id="5" name="頁尾版面配置區 4"/>
          <p:cNvSpPr>
            <a:spLocks noGrp="1"/>
          </p:cNvSpPr>
          <p:nvPr>
            <p:ph type="ftr" sz="quarter" idx="3"/>
          </p:nvPr>
        </p:nvSpPr>
        <p:spPr>
          <a:xfrm>
            <a:off x="59436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Times New Roman" panose="02020603050405020304" pitchFamily="18" charset="0"/>
              </a:defRPr>
            </a:lvl1pPr>
          </a:lstStyle>
          <a:p>
            <a:pPr>
              <a:defRPr/>
            </a:pPr>
            <a:r>
              <a:rPr lang="en-US" altLang="zh-TW"/>
              <a:t>/all</a:t>
            </a:r>
          </a:p>
        </p:txBody>
      </p:sp>
      <p:sp>
        <p:nvSpPr>
          <p:cNvPr id="6" name="投影片編號版面配置區 5"/>
          <p:cNvSpPr>
            <a:spLocks noGrp="1"/>
          </p:cNvSpPr>
          <p:nvPr>
            <p:ph type="sldNum" sz="quarter" idx="4"/>
          </p:nvPr>
        </p:nvSpPr>
        <p:spPr>
          <a:xfrm>
            <a:off x="34290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fld id="{B7BA71A6-A38A-4DFE-B861-A8B87A917377}"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8472" r:id="rId1"/>
    <p:sldLayoutId id="2147488473" r:id="rId2"/>
    <p:sldLayoutId id="2147488468" r:id="rId3"/>
    <p:sldLayoutId id="2147488474" r:id="rId4"/>
    <p:sldLayoutId id="2147488475" r:id="rId5"/>
    <p:sldLayoutId id="2147488476" r:id="rId6"/>
    <p:sldLayoutId id="2147488469" r:id="rId7"/>
    <p:sldLayoutId id="2147488470" r:id="rId8"/>
    <p:sldLayoutId id="2147488471" r:id="rId9"/>
    <p:sldLayoutId id="2147488477" r:id="rId10"/>
    <p:sldLayoutId id="2147488478" r:id="rId11"/>
  </p:sldLayoutIdLst>
  <p:hf hdr="0" ftr="0" dt="0"/>
  <p:txStyles>
    <p:titleStyle>
      <a:lvl1pPr algn="ctr" rtl="0" eaLnBrk="0" fontAlgn="base" hangingPunct="0">
        <a:spcBef>
          <a:spcPct val="0"/>
        </a:spcBef>
        <a:spcAft>
          <a:spcPct val="0"/>
        </a:spcAft>
        <a:defRPr sz="4400" b="1" kern="1200">
          <a:solidFill>
            <a:schemeClr val="tx1"/>
          </a:solidFill>
          <a:latin typeface="Microsoft JhengHei UI" panose="020B0604030504040204" pitchFamily="34" charset="-120"/>
          <a:ea typeface="Microsoft JhengHei UI" panose="020B0604030504040204" pitchFamily="34" charset="-120"/>
          <a:cs typeface="+mj-cs"/>
        </a:defRPr>
      </a:lvl1pPr>
      <a:lvl2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icrosoft JhengHei UI" panose="020B0604030504040204" pitchFamily="34" charset="-120"/>
          <a:ea typeface="Microsoft JhengHei UI" panose="020B0604030504040204" pitchFamily="34" charset="-120"/>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icrosoft JhengHei UI" panose="020B0604030504040204" pitchFamily="34" charset="-120"/>
          <a:ea typeface="Microsoft JhengHei UI" panose="020B0604030504040204" pitchFamily="34" charset="-120"/>
          <a:cs typeface="+mn-cs"/>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3pPr>
      <a:lvl4pPr marL="1598613" indent="-227013" algn="l" rtl="0" eaLnBrk="0" fontAlgn="base" hangingPunct="0">
        <a:spcBef>
          <a:spcPct val="20000"/>
        </a:spcBef>
        <a:spcAft>
          <a:spcPct val="0"/>
        </a:spcAft>
        <a:buFont typeface="Arial"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4pPr>
      <a:lvl5pPr marL="2055813" indent="-227013" algn="l" rtl="0" eaLnBrk="0" fontAlgn="base" hangingPunct="0">
        <a:spcBef>
          <a:spcPct val="20000"/>
        </a:spcBef>
        <a:spcAft>
          <a:spcPct val="0"/>
        </a:spcAft>
        <a:buFont typeface="Arial"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685800" y="2819400"/>
            <a:ext cx="7772400" cy="1470025"/>
          </a:xfrm>
        </p:spPr>
        <p:txBody>
          <a:bodyPr/>
          <a:lstStyle/>
          <a:p>
            <a:r>
              <a:rPr lang="en-US" altLang="zh-TW" sz="3200" b="0" dirty="0"/>
              <a:t>Cross-Slice Communication on Edge Computing </a:t>
            </a:r>
            <a:endParaRPr lang="zh-TW" altLang="en-US" sz="3200" b="0" dirty="0"/>
          </a:p>
        </p:txBody>
      </p:sp>
      <p:sp>
        <p:nvSpPr>
          <p:cNvPr id="3" name="投影片編號版面配置區 2"/>
          <p:cNvSpPr>
            <a:spLocks noGrp="1"/>
          </p:cNvSpPr>
          <p:nvPr>
            <p:ph type="sldNum" sz="quarter" idx="12"/>
          </p:nvPr>
        </p:nvSpPr>
        <p:spPr/>
        <p:txBody>
          <a:bodyPr/>
          <a:lstStyle/>
          <a:p>
            <a:fld id="{A699FADD-8D0F-4F79-B0D0-4667CE7E4FC0}" type="slidenum">
              <a:rPr lang="en-US" altLang="zh-TW" smtClean="0"/>
              <a:pPr/>
              <a:t>1</a:t>
            </a:fld>
            <a:endParaRPr lang="en-US" altLang="zh-TW"/>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1F5434-D9B7-4103-B6C0-5275AF8A7954}"/>
              </a:ext>
            </a:extLst>
          </p:cNvPr>
          <p:cNvSpPr>
            <a:spLocks noGrp="1"/>
          </p:cNvSpPr>
          <p:nvPr>
            <p:ph type="title"/>
          </p:nvPr>
        </p:nvSpPr>
        <p:spPr/>
        <p:txBody>
          <a:bodyPr/>
          <a:lstStyle/>
          <a:p>
            <a:r>
              <a:rPr lang="en-US" altLang="zh-TW" sz="3600" b="0" dirty="0">
                <a:solidFill>
                  <a:prstClr val="black"/>
                </a:solidFill>
              </a:rPr>
              <a:t>Cross-Slice Communication</a:t>
            </a:r>
            <a:r>
              <a:rPr lang="zh-TW" altLang="en-US" sz="3600" b="0" dirty="0">
                <a:solidFill>
                  <a:prstClr val="black"/>
                </a:solidFill>
              </a:rPr>
              <a:t>概念</a:t>
            </a:r>
          </a:p>
        </p:txBody>
      </p:sp>
      <p:sp>
        <p:nvSpPr>
          <p:cNvPr id="3" name="內容版面配置區 2">
            <a:extLst>
              <a:ext uri="{FF2B5EF4-FFF2-40B4-BE49-F238E27FC236}">
                <a16:creationId xmlns:a16="http://schemas.microsoft.com/office/drawing/2014/main" id="{098E9509-871D-40F7-9663-B3F8C0080567}"/>
              </a:ext>
            </a:extLst>
          </p:cNvPr>
          <p:cNvSpPr>
            <a:spLocks noGrp="1"/>
          </p:cNvSpPr>
          <p:nvPr>
            <p:ph idx="1"/>
          </p:nvPr>
        </p:nvSpPr>
        <p:spPr/>
        <p:txBody>
          <a:bodyPr/>
          <a:lstStyle/>
          <a:p>
            <a:r>
              <a:rPr lang="en-US" altLang="zh-TW" sz="2200" dirty="0"/>
              <a:t>For instance, consider an </a:t>
            </a:r>
            <a:r>
              <a:rPr lang="en-US" altLang="zh-TW" sz="2200" b="1" dirty="0"/>
              <a:t>augmented reality (AR) service </a:t>
            </a:r>
            <a:r>
              <a:rPr lang="en-US" altLang="zh-TW" sz="2200" dirty="0"/>
              <a:t>co-located with a </a:t>
            </a:r>
            <a:r>
              <a:rPr lang="en-US" altLang="zh-TW" sz="2200" b="1" dirty="0"/>
              <a:t>social media (SM) service</a:t>
            </a:r>
            <a:r>
              <a:rPr lang="en-US" altLang="zh-TW" sz="2200" dirty="0"/>
              <a:t>. The AR service retrieves user preferences from the SM service in order to offer an enhanced </a:t>
            </a:r>
            <a:r>
              <a:rPr lang="en-US" altLang="zh-TW" sz="2200" b="1" dirty="0"/>
              <a:t>personalized AR experience to users. </a:t>
            </a:r>
          </a:p>
          <a:p>
            <a:endParaRPr lang="en-US" altLang="zh-TW" sz="2200" dirty="0"/>
          </a:p>
          <a:p>
            <a:r>
              <a:rPr lang="en-US" altLang="zh-TW" sz="2200" dirty="0"/>
              <a:t>we elaborate on two use cases for CSC:</a:t>
            </a:r>
          </a:p>
          <a:p>
            <a:pPr lvl="1"/>
            <a:r>
              <a:rPr lang="en-US" altLang="zh-TW" sz="1800" dirty="0"/>
              <a:t>video streaming</a:t>
            </a:r>
          </a:p>
          <a:p>
            <a:pPr lvl="1"/>
            <a:r>
              <a:rPr lang="en-US" altLang="zh-TW" sz="1800" dirty="0"/>
              <a:t>robotics in the context of Industry 4.0</a:t>
            </a:r>
          </a:p>
          <a:p>
            <a:endParaRPr lang="zh-TW" altLang="en-US" sz="2200" dirty="0"/>
          </a:p>
        </p:txBody>
      </p:sp>
      <p:sp>
        <p:nvSpPr>
          <p:cNvPr id="4" name="投影片編號版面配置區 3">
            <a:extLst>
              <a:ext uri="{FF2B5EF4-FFF2-40B4-BE49-F238E27FC236}">
                <a16:creationId xmlns:a16="http://schemas.microsoft.com/office/drawing/2014/main" id="{1133D723-4798-491D-A4E2-0F71F709775B}"/>
              </a:ext>
            </a:extLst>
          </p:cNvPr>
          <p:cNvSpPr>
            <a:spLocks noGrp="1"/>
          </p:cNvSpPr>
          <p:nvPr>
            <p:ph type="sldNum" sz="quarter" idx="12"/>
          </p:nvPr>
        </p:nvSpPr>
        <p:spPr/>
        <p:txBody>
          <a:bodyPr/>
          <a:lstStyle/>
          <a:p>
            <a:fld id="{52E38B42-96A3-412A-9CD3-7D6C2689CFF8}" type="slidenum">
              <a:rPr lang="en-US" altLang="zh-TW" smtClean="0"/>
              <a:pPr/>
              <a:t>10</a:t>
            </a:fld>
            <a:endParaRPr lang="en-US" altLang="zh-TW"/>
          </a:p>
        </p:txBody>
      </p:sp>
    </p:spTree>
    <p:extLst>
      <p:ext uri="{BB962C8B-B14F-4D97-AF65-F5344CB8AC3E}">
        <p14:creationId xmlns:p14="http://schemas.microsoft.com/office/powerpoint/2010/main" val="868729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369146-9CBF-4768-BB4E-9B6FD3D11598}"/>
              </a:ext>
            </a:extLst>
          </p:cNvPr>
          <p:cNvSpPr>
            <a:spLocks noGrp="1"/>
          </p:cNvSpPr>
          <p:nvPr>
            <p:ph type="title"/>
          </p:nvPr>
        </p:nvSpPr>
        <p:spPr/>
        <p:txBody>
          <a:bodyPr/>
          <a:lstStyle/>
          <a:p>
            <a:r>
              <a:rPr lang="en-US" altLang="zh-TW" sz="3600" b="0" dirty="0">
                <a:solidFill>
                  <a:prstClr val="black"/>
                </a:solidFill>
              </a:rPr>
              <a:t>Cross-Slice Communication</a:t>
            </a:r>
            <a:r>
              <a:rPr lang="zh-TW" altLang="en-US" sz="3600" b="0" dirty="0">
                <a:solidFill>
                  <a:prstClr val="black"/>
                </a:solidFill>
              </a:rPr>
              <a:t>概念</a:t>
            </a:r>
          </a:p>
        </p:txBody>
      </p:sp>
      <p:sp>
        <p:nvSpPr>
          <p:cNvPr id="3" name="內容版面配置區 2">
            <a:extLst>
              <a:ext uri="{FF2B5EF4-FFF2-40B4-BE49-F238E27FC236}">
                <a16:creationId xmlns:a16="http://schemas.microsoft.com/office/drawing/2014/main" id="{0AE076DB-B784-49ED-BB7B-A2F510966689}"/>
              </a:ext>
            </a:extLst>
          </p:cNvPr>
          <p:cNvSpPr>
            <a:spLocks noGrp="1"/>
          </p:cNvSpPr>
          <p:nvPr>
            <p:ph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0821EE8A-B347-4F37-871A-66205EA1B9AB}"/>
              </a:ext>
            </a:extLst>
          </p:cNvPr>
          <p:cNvSpPr>
            <a:spLocks noGrp="1"/>
          </p:cNvSpPr>
          <p:nvPr>
            <p:ph type="sldNum" sz="quarter" idx="12"/>
          </p:nvPr>
        </p:nvSpPr>
        <p:spPr/>
        <p:txBody>
          <a:bodyPr/>
          <a:lstStyle/>
          <a:p>
            <a:fld id="{52E38B42-96A3-412A-9CD3-7D6C2689CFF8}" type="slidenum">
              <a:rPr lang="en-US" altLang="zh-TW" smtClean="0"/>
              <a:pPr/>
              <a:t>11</a:t>
            </a:fld>
            <a:endParaRPr lang="en-US" altLang="zh-TW"/>
          </a:p>
        </p:txBody>
      </p:sp>
      <p:pic>
        <p:nvPicPr>
          <p:cNvPr id="2050" name="Picture 2" descr="Fig. 1. - CSC establishment via an intermediate CSC slice.">
            <a:extLst>
              <a:ext uri="{FF2B5EF4-FFF2-40B4-BE49-F238E27FC236}">
                <a16:creationId xmlns:a16="http://schemas.microsoft.com/office/drawing/2014/main" id="{8B88488B-D080-4091-A7DD-240304383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144" y="1568671"/>
            <a:ext cx="5514975" cy="4251544"/>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extLst>
              <a:ext uri="{FF2B5EF4-FFF2-40B4-BE49-F238E27FC236}">
                <a16:creationId xmlns:a16="http://schemas.microsoft.com/office/drawing/2014/main" id="{6863C539-3376-4846-9477-E4F914A6DD4C}"/>
              </a:ext>
            </a:extLst>
          </p:cNvPr>
          <p:cNvSpPr txBox="1"/>
          <p:nvPr/>
        </p:nvSpPr>
        <p:spPr>
          <a:xfrm>
            <a:off x="1912144" y="5849644"/>
            <a:ext cx="6096000" cy="369332"/>
          </a:xfrm>
          <a:prstGeom prst="rect">
            <a:avLst/>
          </a:prstGeom>
          <a:noFill/>
        </p:spPr>
        <p:txBody>
          <a:bodyPr wrap="square" rtlCol="0">
            <a:spAutoFit/>
          </a:bodyPr>
          <a:lstStyle/>
          <a:p>
            <a:r>
              <a:rPr lang="en-US" altLang="zh-TW" dirty="0"/>
              <a:t>Fig. 1.CSC establishment via an intermediate CSC slice.</a:t>
            </a:r>
            <a:endParaRPr lang="zh-TW" altLang="en-US" dirty="0"/>
          </a:p>
        </p:txBody>
      </p:sp>
    </p:spTree>
    <p:extLst>
      <p:ext uri="{BB962C8B-B14F-4D97-AF65-F5344CB8AC3E}">
        <p14:creationId xmlns:p14="http://schemas.microsoft.com/office/powerpoint/2010/main" val="3394022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03E93D-385A-47AB-9315-5595D7E8B679}"/>
              </a:ext>
            </a:extLst>
          </p:cNvPr>
          <p:cNvSpPr>
            <a:spLocks noGrp="1"/>
          </p:cNvSpPr>
          <p:nvPr>
            <p:ph type="title"/>
          </p:nvPr>
        </p:nvSpPr>
        <p:spPr/>
        <p:txBody>
          <a:bodyPr/>
          <a:lstStyle/>
          <a:p>
            <a:r>
              <a:rPr lang="en-US" altLang="zh-TW" sz="3600" b="0" dirty="0">
                <a:solidFill>
                  <a:prstClr val="black"/>
                </a:solidFill>
              </a:rPr>
              <a:t>Cross-Slice Communication</a:t>
            </a:r>
            <a:r>
              <a:rPr lang="zh-TW" altLang="en-US" sz="3600" b="0" dirty="0">
                <a:solidFill>
                  <a:prstClr val="black"/>
                </a:solidFill>
              </a:rPr>
              <a:t>概念</a:t>
            </a:r>
            <a:endParaRPr lang="zh-TW" altLang="en-US" dirty="0"/>
          </a:p>
        </p:txBody>
      </p:sp>
      <p:sp>
        <p:nvSpPr>
          <p:cNvPr id="4" name="投影片編號版面配置區 3">
            <a:extLst>
              <a:ext uri="{FF2B5EF4-FFF2-40B4-BE49-F238E27FC236}">
                <a16:creationId xmlns:a16="http://schemas.microsoft.com/office/drawing/2014/main" id="{A26155E5-9014-4B25-B6AD-8944B200DF46}"/>
              </a:ext>
            </a:extLst>
          </p:cNvPr>
          <p:cNvSpPr>
            <a:spLocks noGrp="1"/>
          </p:cNvSpPr>
          <p:nvPr>
            <p:ph type="sldNum" sz="quarter" idx="12"/>
          </p:nvPr>
        </p:nvSpPr>
        <p:spPr/>
        <p:txBody>
          <a:bodyPr/>
          <a:lstStyle/>
          <a:p>
            <a:fld id="{52E38B42-96A3-412A-9CD3-7D6C2689CFF8}" type="slidenum">
              <a:rPr lang="en-US" altLang="zh-TW" smtClean="0"/>
              <a:pPr/>
              <a:t>12</a:t>
            </a:fld>
            <a:endParaRPr lang="en-US" altLang="zh-TW"/>
          </a:p>
        </p:txBody>
      </p:sp>
      <p:pic>
        <p:nvPicPr>
          <p:cNvPr id="3074" name="Picture 2" descr="Fig. 3. - Baseline CSC scenario.">
            <a:extLst>
              <a:ext uri="{FF2B5EF4-FFF2-40B4-BE49-F238E27FC236}">
                <a16:creationId xmlns:a16="http://schemas.microsoft.com/office/drawing/2014/main" id="{3BBF6CCF-0647-4657-B8DC-28638D43D0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7185" y="2095500"/>
            <a:ext cx="805961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855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CC994F-084F-46AE-AFFB-B562E0433F60}"/>
              </a:ext>
            </a:extLst>
          </p:cNvPr>
          <p:cNvSpPr>
            <a:spLocks noGrp="1"/>
          </p:cNvSpPr>
          <p:nvPr>
            <p:ph type="title"/>
          </p:nvPr>
        </p:nvSpPr>
        <p:spPr/>
        <p:txBody>
          <a:bodyPr/>
          <a:lstStyle/>
          <a:p>
            <a:br>
              <a:rPr lang="en-US" altLang="zh-TW" sz="2800" b="0" dirty="0"/>
            </a:br>
            <a:r>
              <a:rPr lang="zh-TW" altLang="en-US" sz="2800" b="0" dirty="0"/>
              <a:t>補充</a:t>
            </a:r>
            <a:r>
              <a:rPr lang="en-US" altLang="zh-TW" sz="2800" b="0" dirty="0"/>
              <a:t>-Point of Presence(</a:t>
            </a:r>
            <a:r>
              <a:rPr lang="en-US" altLang="zh-TW" sz="2800" b="0" dirty="0" err="1"/>
              <a:t>PoP</a:t>
            </a:r>
            <a:r>
              <a:rPr lang="en-US" altLang="zh-TW" sz="2800" b="0" dirty="0"/>
              <a:t>)</a:t>
            </a:r>
            <a:endParaRPr lang="zh-TW" altLang="en-US" sz="2800" dirty="0"/>
          </a:p>
        </p:txBody>
      </p:sp>
      <p:sp>
        <p:nvSpPr>
          <p:cNvPr id="3" name="內容版面配置區 2">
            <a:extLst>
              <a:ext uri="{FF2B5EF4-FFF2-40B4-BE49-F238E27FC236}">
                <a16:creationId xmlns:a16="http://schemas.microsoft.com/office/drawing/2014/main" id="{3E8DE46F-6293-4A20-933F-52335AA5ED68}"/>
              </a:ext>
            </a:extLst>
          </p:cNvPr>
          <p:cNvSpPr>
            <a:spLocks noGrp="1"/>
          </p:cNvSpPr>
          <p:nvPr>
            <p:ph idx="1"/>
          </p:nvPr>
        </p:nvSpPr>
        <p:spPr>
          <a:xfrm>
            <a:off x="457200" y="1600202"/>
            <a:ext cx="8229600" cy="4525963"/>
          </a:xfrm>
        </p:spPr>
        <p:txBody>
          <a:bodyPr/>
          <a:lstStyle/>
          <a:p>
            <a:r>
              <a:rPr lang="en-US" altLang="zh-TW" sz="2200" dirty="0"/>
              <a:t>A point of presence (</a:t>
            </a:r>
            <a:r>
              <a:rPr lang="en-US" altLang="zh-TW" sz="2200" dirty="0" err="1"/>
              <a:t>PoP</a:t>
            </a:r>
            <a:r>
              <a:rPr lang="en-US" altLang="zh-TW" sz="2200" dirty="0"/>
              <a:t>) is an artificial demarcation point or network interface point between communicating entities.</a:t>
            </a:r>
          </a:p>
          <a:p>
            <a:r>
              <a:rPr lang="en-US" altLang="zh-TW" sz="2200" dirty="0"/>
              <a:t>A common example is an ISP point of presence, the local access point that allows users to connect to the Internet with their Internet service provider (ISP).</a:t>
            </a:r>
          </a:p>
          <a:p>
            <a:pPr marL="0" indent="0">
              <a:buNone/>
            </a:pPr>
            <a:endParaRPr lang="zh-TW" altLang="en-US" sz="2200" dirty="0"/>
          </a:p>
        </p:txBody>
      </p:sp>
      <p:sp>
        <p:nvSpPr>
          <p:cNvPr id="4" name="投影片編號版面配置區 3">
            <a:extLst>
              <a:ext uri="{FF2B5EF4-FFF2-40B4-BE49-F238E27FC236}">
                <a16:creationId xmlns:a16="http://schemas.microsoft.com/office/drawing/2014/main" id="{6ABAF7D1-2E29-43A5-B270-BDB57DB94C67}"/>
              </a:ext>
            </a:extLst>
          </p:cNvPr>
          <p:cNvSpPr>
            <a:spLocks noGrp="1"/>
          </p:cNvSpPr>
          <p:nvPr>
            <p:ph type="sldNum" sz="quarter" idx="12"/>
          </p:nvPr>
        </p:nvSpPr>
        <p:spPr/>
        <p:txBody>
          <a:bodyPr/>
          <a:lstStyle/>
          <a:p>
            <a:fld id="{52E38B42-96A3-412A-9CD3-7D6C2689CFF8}" type="slidenum">
              <a:rPr lang="en-US" altLang="zh-TW" smtClean="0"/>
              <a:pPr/>
              <a:t>13</a:t>
            </a:fld>
            <a:endParaRPr lang="en-US" altLang="zh-TW"/>
          </a:p>
        </p:txBody>
      </p:sp>
      <p:pic>
        <p:nvPicPr>
          <p:cNvPr id="5" name="圖片 4">
            <a:extLst>
              <a:ext uri="{FF2B5EF4-FFF2-40B4-BE49-F238E27FC236}">
                <a16:creationId xmlns:a16="http://schemas.microsoft.com/office/drawing/2014/main" id="{422906B1-3FCF-4942-841B-BF293332EDDD}"/>
              </a:ext>
            </a:extLst>
          </p:cNvPr>
          <p:cNvPicPr>
            <a:picLocks noChangeAspect="1"/>
          </p:cNvPicPr>
          <p:nvPr/>
        </p:nvPicPr>
        <p:blipFill>
          <a:blip r:embed="rId3"/>
          <a:stretch>
            <a:fillRect/>
          </a:stretch>
        </p:blipFill>
        <p:spPr>
          <a:xfrm>
            <a:off x="704850" y="3816645"/>
            <a:ext cx="5543550" cy="2892510"/>
          </a:xfrm>
          <a:prstGeom prst="rect">
            <a:avLst/>
          </a:prstGeom>
        </p:spPr>
      </p:pic>
    </p:spTree>
    <p:extLst>
      <p:ext uri="{BB962C8B-B14F-4D97-AF65-F5344CB8AC3E}">
        <p14:creationId xmlns:p14="http://schemas.microsoft.com/office/powerpoint/2010/main" val="1339479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8F860A-69DE-4D1D-B9A1-2353F7C60B96}"/>
              </a:ext>
            </a:extLst>
          </p:cNvPr>
          <p:cNvSpPr>
            <a:spLocks noGrp="1"/>
          </p:cNvSpPr>
          <p:nvPr>
            <p:ph type="title"/>
          </p:nvPr>
        </p:nvSpPr>
        <p:spPr/>
        <p:txBody>
          <a:bodyPr/>
          <a:lstStyle/>
          <a:p>
            <a:r>
              <a:rPr lang="en-US" altLang="zh-TW" sz="3600" b="0" dirty="0">
                <a:solidFill>
                  <a:prstClr val="black"/>
                </a:solidFill>
              </a:rPr>
              <a:t>Cross-Slice Communication</a:t>
            </a:r>
            <a:r>
              <a:rPr lang="zh-TW" altLang="en-US" sz="3600" b="0" dirty="0">
                <a:solidFill>
                  <a:prstClr val="black"/>
                </a:solidFill>
              </a:rPr>
              <a:t>概念</a:t>
            </a:r>
            <a:endParaRPr lang="zh-TW" altLang="en-US" dirty="0"/>
          </a:p>
        </p:txBody>
      </p:sp>
      <p:sp>
        <p:nvSpPr>
          <p:cNvPr id="3" name="內容版面配置區 2">
            <a:extLst>
              <a:ext uri="{FF2B5EF4-FFF2-40B4-BE49-F238E27FC236}">
                <a16:creationId xmlns:a16="http://schemas.microsoft.com/office/drawing/2014/main" id="{FD8DFB55-F43B-4652-B03F-EBAF8E895C8E}"/>
              </a:ext>
            </a:extLst>
          </p:cNvPr>
          <p:cNvSpPr>
            <a:spLocks noGrp="1"/>
          </p:cNvSpPr>
          <p:nvPr>
            <p:ph idx="1"/>
          </p:nvPr>
        </p:nvSpPr>
        <p:spPr/>
        <p:txBody>
          <a:bodyPr/>
          <a:lstStyle/>
          <a:p>
            <a:r>
              <a:rPr lang="en-US" altLang="zh-TW" sz="2200" dirty="0"/>
              <a:t>Such cross-service interactions cannot be established efficiently, primarily because of the </a:t>
            </a:r>
            <a:r>
              <a:rPr lang="en-US" altLang="zh-TW" sz="2200" b="1" dirty="0"/>
              <a:t>resource isolation </a:t>
            </a:r>
            <a:r>
              <a:rPr lang="en-US" altLang="zh-TW" sz="2200" dirty="0"/>
              <a:t>enforced among </a:t>
            </a:r>
            <a:r>
              <a:rPr lang="en-US" altLang="zh-TW" sz="2200" b="1" dirty="0"/>
              <a:t>co-located network slices </a:t>
            </a:r>
            <a:r>
              <a:rPr lang="en-US" altLang="zh-TW" sz="2200" dirty="0"/>
              <a:t>(which inhibits </a:t>
            </a:r>
            <a:r>
              <a:rPr lang="en-US" altLang="zh-TW" sz="2200" b="1" dirty="0"/>
              <a:t>unauthorized access </a:t>
            </a:r>
            <a:r>
              <a:rPr lang="en-US" altLang="zh-TW" sz="2200" dirty="0"/>
              <a:t>to resources granted to other slice tenants).</a:t>
            </a:r>
            <a:endParaRPr lang="zh-TW" altLang="en-US" sz="2200" dirty="0"/>
          </a:p>
        </p:txBody>
      </p:sp>
      <p:sp>
        <p:nvSpPr>
          <p:cNvPr id="4" name="投影片編號版面配置區 3">
            <a:extLst>
              <a:ext uri="{FF2B5EF4-FFF2-40B4-BE49-F238E27FC236}">
                <a16:creationId xmlns:a16="http://schemas.microsoft.com/office/drawing/2014/main" id="{D1FDFF70-3E02-4939-996D-22D7E8557962}"/>
              </a:ext>
            </a:extLst>
          </p:cNvPr>
          <p:cNvSpPr>
            <a:spLocks noGrp="1"/>
          </p:cNvSpPr>
          <p:nvPr>
            <p:ph type="sldNum" sz="quarter" idx="12"/>
          </p:nvPr>
        </p:nvSpPr>
        <p:spPr/>
        <p:txBody>
          <a:bodyPr/>
          <a:lstStyle/>
          <a:p>
            <a:fld id="{52E38B42-96A3-412A-9CD3-7D6C2689CFF8}" type="slidenum">
              <a:rPr lang="en-US" altLang="zh-TW" smtClean="0"/>
              <a:pPr/>
              <a:t>14</a:t>
            </a:fld>
            <a:endParaRPr lang="en-US" altLang="zh-TW"/>
          </a:p>
        </p:txBody>
      </p:sp>
    </p:spTree>
    <p:extLst>
      <p:ext uri="{BB962C8B-B14F-4D97-AF65-F5344CB8AC3E}">
        <p14:creationId xmlns:p14="http://schemas.microsoft.com/office/powerpoint/2010/main" val="582698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0D1193-8FE7-4210-B936-32F3E33BCD78}"/>
              </a:ext>
            </a:extLst>
          </p:cNvPr>
          <p:cNvSpPr>
            <a:spLocks noGrp="1"/>
          </p:cNvSpPr>
          <p:nvPr>
            <p:ph type="title"/>
          </p:nvPr>
        </p:nvSpPr>
        <p:spPr/>
        <p:txBody>
          <a:bodyPr/>
          <a:lstStyle/>
          <a:p>
            <a:r>
              <a:rPr lang="zh-TW" altLang="en-US" sz="3600" b="0" dirty="0"/>
              <a:t>提出的作法</a:t>
            </a:r>
            <a:r>
              <a:rPr lang="en-US" altLang="zh-TW" sz="3600" b="0" dirty="0"/>
              <a:t>(Meson Architecture Overview)</a:t>
            </a:r>
            <a:endParaRPr lang="zh-TW" altLang="en-US" sz="3600" dirty="0"/>
          </a:p>
        </p:txBody>
      </p:sp>
      <p:sp>
        <p:nvSpPr>
          <p:cNvPr id="3" name="內容版面配置區 2">
            <a:extLst>
              <a:ext uri="{FF2B5EF4-FFF2-40B4-BE49-F238E27FC236}">
                <a16:creationId xmlns:a16="http://schemas.microsoft.com/office/drawing/2014/main" id="{F078993A-C191-45B7-81C5-96EEE09E9A35}"/>
              </a:ext>
            </a:extLst>
          </p:cNvPr>
          <p:cNvSpPr>
            <a:spLocks noGrp="1"/>
          </p:cNvSpPr>
          <p:nvPr>
            <p:ph idx="1"/>
          </p:nvPr>
        </p:nvSpPr>
        <p:spPr/>
        <p:txBody>
          <a:bodyPr/>
          <a:lstStyle/>
          <a:p>
            <a:r>
              <a:rPr lang="en-US" altLang="zh-TW" sz="2200" b="1" dirty="0"/>
              <a:t>Infrastructure </a:t>
            </a:r>
            <a:r>
              <a:rPr lang="en-US" altLang="zh-TW" sz="2200" b="1" dirty="0" err="1"/>
              <a:t>Provider</a:t>
            </a:r>
            <a:r>
              <a:rPr lang="en-US" altLang="zh-TW" sz="2200" dirty="0" err="1"/>
              <a:t>:owns</a:t>
            </a:r>
            <a:r>
              <a:rPr lang="en-US" altLang="zh-TW" sz="2200" dirty="0"/>
              <a:t> the (edge) cloud infrastructure and offers resources under lease basis for slice deployment.</a:t>
            </a:r>
          </a:p>
          <a:p>
            <a:r>
              <a:rPr lang="en-US" altLang="zh-TW" sz="2200" b="1" dirty="0"/>
              <a:t>CSC-enabled Service Provider (CSC-SP):</a:t>
            </a:r>
            <a:r>
              <a:rPr lang="en-US" altLang="zh-TW" sz="2200" dirty="0"/>
              <a:t>is the tenant of a slice leased by the Infrastructure Provider. The CSC-SP deploys services onto certain </a:t>
            </a:r>
            <a:r>
              <a:rPr lang="en-US" altLang="zh-TW" sz="2200" dirty="0" err="1"/>
              <a:t>PoPs</a:t>
            </a:r>
            <a:r>
              <a:rPr lang="en-US" altLang="zh-TW" sz="2200" dirty="0"/>
              <a:t>, which are available for consumption via means of CSC by other slice tenants.</a:t>
            </a:r>
          </a:p>
          <a:p>
            <a:r>
              <a:rPr lang="en-US" altLang="zh-TW" sz="2200" b="1" dirty="0"/>
              <a:t>CSC-enabled Service Consumer (CSC-SC):</a:t>
            </a:r>
            <a:r>
              <a:rPr lang="en-US" altLang="zh-TW" sz="2200" dirty="0"/>
              <a:t>is a slice tenant that consumes services from co-located slices (i.e., operated by a CSC-SP) via CSC.</a:t>
            </a:r>
            <a:endParaRPr lang="zh-TW" altLang="en-US" sz="2200" dirty="0"/>
          </a:p>
        </p:txBody>
      </p:sp>
      <p:sp>
        <p:nvSpPr>
          <p:cNvPr id="4" name="投影片編號版面配置區 3">
            <a:extLst>
              <a:ext uri="{FF2B5EF4-FFF2-40B4-BE49-F238E27FC236}">
                <a16:creationId xmlns:a16="http://schemas.microsoft.com/office/drawing/2014/main" id="{612A6B40-3419-402C-AABC-FC2CC3E69C09}"/>
              </a:ext>
            </a:extLst>
          </p:cNvPr>
          <p:cNvSpPr>
            <a:spLocks noGrp="1"/>
          </p:cNvSpPr>
          <p:nvPr>
            <p:ph type="sldNum" sz="quarter" idx="12"/>
          </p:nvPr>
        </p:nvSpPr>
        <p:spPr/>
        <p:txBody>
          <a:bodyPr/>
          <a:lstStyle/>
          <a:p>
            <a:fld id="{52E38B42-96A3-412A-9CD3-7D6C2689CFF8}" type="slidenum">
              <a:rPr lang="en-US" altLang="zh-TW" smtClean="0"/>
              <a:pPr/>
              <a:t>15</a:t>
            </a:fld>
            <a:endParaRPr lang="en-US" altLang="zh-TW"/>
          </a:p>
        </p:txBody>
      </p:sp>
    </p:spTree>
    <p:extLst>
      <p:ext uri="{BB962C8B-B14F-4D97-AF65-F5344CB8AC3E}">
        <p14:creationId xmlns:p14="http://schemas.microsoft.com/office/powerpoint/2010/main" val="941244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07CA18-7954-4260-97F7-9FA78A5F22F4}"/>
              </a:ext>
            </a:extLst>
          </p:cNvPr>
          <p:cNvSpPr>
            <a:spLocks noGrp="1"/>
          </p:cNvSpPr>
          <p:nvPr>
            <p:ph type="title"/>
          </p:nvPr>
        </p:nvSpPr>
        <p:spPr/>
        <p:txBody>
          <a:bodyPr/>
          <a:lstStyle/>
          <a:p>
            <a:r>
              <a:rPr lang="zh-TW" altLang="en-US" sz="3600" b="0" dirty="0"/>
              <a:t>提出的作法</a:t>
            </a:r>
            <a:r>
              <a:rPr lang="en-US" altLang="zh-TW" sz="3600" b="0" dirty="0"/>
              <a:t>(Meson Architecture Overview)</a:t>
            </a:r>
            <a:endParaRPr lang="zh-TW" altLang="en-US" sz="3600" b="0" dirty="0"/>
          </a:p>
        </p:txBody>
      </p:sp>
      <p:sp>
        <p:nvSpPr>
          <p:cNvPr id="3" name="內容版面配置區 2">
            <a:extLst>
              <a:ext uri="{FF2B5EF4-FFF2-40B4-BE49-F238E27FC236}">
                <a16:creationId xmlns:a16="http://schemas.microsoft.com/office/drawing/2014/main" id="{61337232-E848-442B-9D68-5B06ADA40A20}"/>
              </a:ext>
            </a:extLst>
          </p:cNvPr>
          <p:cNvSpPr>
            <a:spLocks noGrp="1"/>
          </p:cNvSpPr>
          <p:nvPr>
            <p:ph idx="1"/>
          </p:nvPr>
        </p:nvSpPr>
        <p:spPr/>
        <p:txBody>
          <a:bodyPr/>
          <a:lstStyle/>
          <a:p>
            <a:r>
              <a:rPr lang="en-US" altLang="zh-TW" sz="2200" dirty="0"/>
              <a:t>two CSC establishment scenarios</a:t>
            </a:r>
          </a:p>
          <a:p>
            <a:pPr lvl="1"/>
            <a:r>
              <a:rPr lang="en-US" altLang="zh-TW" sz="1800" dirty="0"/>
              <a:t>Uncoordinated CSC</a:t>
            </a:r>
          </a:p>
          <a:p>
            <a:pPr lvl="1"/>
            <a:r>
              <a:rPr lang="en-US" altLang="zh-TW" sz="1800" dirty="0"/>
              <a:t>Coordinated CSC</a:t>
            </a:r>
            <a:endParaRPr lang="zh-TW" altLang="en-US" sz="1800" dirty="0"/>
          </a:p>
        </p:txBody>
      </p:sp>
      <p:sp>
        <p:nvSpPr>
          <p:cNvPr id="4" name="投影片編號版面配置區 3">
            <a:extLst>
              <a:ext uri="{FF2B5EF4-FFF2-40B4-BE49-F238E27FC236}">
                <a16:creationId xmlns:a16="http://schemas.microsoft.com/office/drawing/2014/main" id="{AC87C8F8-76B4-45C9-9CB7-D73349FD0B0A}"/>
              </a:ext>
            </a:extLst>
          </p:cNvPr>
          <p:cNvSpPr>
            <a:spLocks noGrp="1"/>
          </p:cNvSpPr>
          <p:nvPr>
            <p:ph type="sldNum" sz="quarter" idx="12"/>
          </p:nvPr>
        </p:nvSpPr>
        <p:spPr/>
        <p:txBody>
          <a:bodyPr/>
          <a:lstStyle/>
          <a:p>
            <a:fld id="{52E38B42-96A3-412A-9CD3-7D6C2689CFF8}" type="slidenum">
              <a:rPr lang="en-US" altLang="zh-TW" smtClean="0"/>
              <a:pPr/>
              <a:t>16</a:t>
            </a:fld>
            <a:endParaRPr lang="en-US" altLang="zh-TW"/>
          </a:p>
        </p:txBody>
      </p:sp>
    </p:spTree>
    <p:extLst>
      <p:ext uri="{BB962C8B-B14F-4D97-AF65-F5344CB8AC3E}">
        <p14:creationId xmlns:p14="http://schemas.microsoft.com/office/powerpoint/2010/main" val="4145625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D94709-FFB3-4FEA-9F54-A5B70F61C995}"/>
              </a:ext>
            </a:extLst>
          </p:cNvPr>
          <p:cNvSpPr>
            <a:spLocks noGrp="1"/>
          </p:cNvSpPr>
          <p:nvPr>
            <p:ph type="title"/>
          </p:nvPr>
        </p:nvSpPr>
        <p:spPr/>
        <p:txBody>
          <a:bodyPr/>
          <a:lstStyle/>
          <a:p>
            <a:r>
              <a:rPr lang="en-US" altLang="zh-TW" sz="3600" b="0" dirty="0">
                <a:solidFill>
                  <a:prstClr val="black"/>
                </a:solidFill>
              </a:rPr>
              <a:t>Meson Architecture Overview</a:t>
            </a:r>
            <a:endParaRPr lang="zh-TW" altLang="en-US" dirty="0"/>
          </a:p>
        </p:txBody>
      </p:sp>
      <p:sp>
        <p:nvSpPr>
          <p:cNvPr id="4" name="投影片編號版面配置區 3">
            <a:extLst>
              <a:ext uri="{FF2B5EF4-FFF2-40B4-BE49-F238E27FC236}">
                <a16:creationId xmlns:a16="http://schemas.microsoft.com/office/drawing/2014/main" id="{DBA338BD-A171-4CB4-88EC-7E5675278DC3}"/>
              </a:ext>
            </a:extLst>
          </p:cNvPr>
          <p:cNvSpPr>
            <a:spLocks noGrp="1"/>
          </p:cNvSpPr>
          <p:nvPr>
            <p:ph type="sldNum" sz="quarter" idx="12"/>
          </p:nvPr>
        </p:nvSpPr>
        <p:spPr/>
        <p:txBody>
          <a:bodyPr/>
          <a:lstStyle/>
          <a:p>
            <a:fld id="{52E38B42-96A3-412A-9CD3-7D6C2689CFF8}" type="slidenum">
              <a:rPr lang="en-US" altLang="zh-TW" smtClean="0"/>
              <a:pPr/>
              <a:t>17</a:t>
            </a:fld>
            <a:endParaRPr lang="en-US" altLang="zh-TW"/>
          </a:p>
        </p:txBody>
      </p:sp>
      <p:sp>
        <p:nvSpPr>
          <p:cNvPr id="5" name="文字方塊 4">
            <a:extLst>
              <a:ext uri="{FF2B5EF4-FFF2-40B4-BE49-F238E27FC236}">
                <a16:creationId xmlns:a16="http://schemas.microsoft.com/office/drawing/2014/main" id="{3866C52E-C4F9-43C7-8029-06052C0885BA}"/>
              </a:ext>
            </a:extLst>
          </p:cNvPr>
          <p:cNvSpPr txBox="1"/>
          <p:nvPr/>
        </p:nvSpPr>
        <p:spPr>
          <a:xfrm>
            <a:off x="2514600" y="5695553"/>
            <a:ext cx="3581400" cy="369332"/>
          </a:xfrm>
          <a:prstGeom prst="rect">
            <a:avLst/>
          </a:prstGeom>
          <a:noFill/>
        </p:spPr>
        <p:txBody>
          <a:bodyPr wrap="square" rtlCol="0">
            <a:spAutoFit/>
          </a:bodyPr>
          <a:lstStyle/>
          <a:p>
            <a:r>
              <a:rPr lang="en-US" altLang="zh-TW" dirty="0"/>
              <a:t>FIGURE 2. MESON architecture.</a:t>
            </a:r>
            <a:endParaRPr lang="zh-TW" altLang="en-US" dirty="0"/>
          </a:p>
        </p:txBody>
      </p:sp>
      <p:pic>
        <p:nvPicPr>
          <p:cNvPr id="9" name="內容版面配置區 8">
            <a:extLst>
              <a:ext uri="{FF2B5EF4-FFF2-40B4-BE49-F238E27FC236}">
                <a16:creationId xmlns:a16="http://schemas.microsoft.com/office/drawing/2014/main" id="{11DA5B13-3DE4-4F7F-9F8F-9471D12B35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615" y="1600200"/>
            <a:ext cx="8932769" cy="3965278"/>
          </a:xfrm>
        </p:spPr>
      </p:pic>
    </p:spTree>
    <p:extLst>
      <p:ext uri="{BB962C8B-B14F-4D97-AF65-F5344CB8AC3E}">
        <p14:creationId xmlns:p14="http://schemas.microsoft.com/office/powerpoint/2010/main" val="772923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42FD3B-3788-43D9-A97C-C5C75507BCAE}"/>
              </a:ext>
            </a:extLst>
          </p:cNvPr>
          <p:cNvSpPr>
            <a:spLocks noGrp="1"/>
          </p:cNvSpPr>
          <p:nvPr>
            <p:ph type="title"/>
          </p:nvPr>
        </p:nvSpPr>
        <p:spPr/>
        <p:txBody>
          <a:bodyPr/>
          <a:lstStyle/>
          <a:p>
            <a:r>
              <a:rPr lang="en-US" altLang="zh-TW" sz="3600" b="0" dirty="0"/>
              <a:t>Meson Orchestration Platform</a:t>
            </a:r>
            <a:endParaRPr lang="zh-TW" altLang="en-US" sz="3600" dirty="0"/>
          </a:p>
        </p:txBody>
      </p:sp>
      <p:sp>
        <p:nvSpPr>
          <p:cNvPr id="3" name="內容版面配置區 2">
            <a:extLst>
              <a:ext uri="{FF2B5EF4-FFF2-40B4-BE49-F238E27FC236}">
                <a16:creationId xmlns:a16="http://schemas.microsoft.com/office/drawing/2014/main" id="{AA51743B-80C3-431A-88AD-C7B54F260258}"/>
              </a:ext>
            </a:extLst>
          </p:cNvPr>
          <p:cNvSpPr>
            <a:spLocks noGrp="1"/>
          </p:cNvSpPr>
          <p:nvPr>
            <p:ph idx="1"/>
          </p:nvPr>
        </p:nvSpPr>
        <p:spPr/>
        <p:txBody>
          <a:bodyPr/>
          <a:lstStyle/>
          <a:p>
            <a:r>
              <a:rPr lang="en-US" altLang="zh-TW" sz="2400" b="1" dirty="0"/>
              <a:t>Meson Agent</a:t>
            </a:r>
          </a:p>
          <a:p>
            <a:r>
              <a:rPr lang="en-US" altLang="zh-TW" sz="2400" b="1" dirty="0"/>
              <a:t>CSC Optimizer</a:t>
            </a:r>
          </a:p>
          <a:p>
            <a:r>
              <a:rPr lang="en-US" altLang="zh-TW" sz="2400" b="1" dirty="0"/>
              <a:t>Service Registry</a:t>
            </a:r>
          </a:p>
          <a:p>
            <a:r>
              <a:rPr lang="en-US" altLang="zh-TW" sz="2400" b="1" dirty="0"/>
              <a:t>Edge Pop Selection</a:t>
            </a:r>
          </a:p>
        </p:txBody>
      </p:sp>
      <p:sp>
        <p:nvSpPr>
          <p:cNvPr id="4" name="投影片編號版面配置區 3">
            <a:extLst>
              <a:ext uri="{FF2B5EF4-FFF2-40B4-BE49-F238E27FC236}">
                <a16:creationId xmlns:a16="http://schemas.microsoft.com/office/drawing/2014/main" id="{9208B75E-1FC9-4F81-9B81-DF918746069F}"/>
              </a:ext>
            </a:extLst>
          </p:cNvPr>
          <p:cNvSpPr>
            <a:spLocks noGrp="1"/>
          </p:cNvSpPr>
          <p:nvPr>
            <p:ph type="sldNum" sz="quarter" idx="12"/>
          </p:nvPr>
        </p:nvSpPr>
        <p:spPr/>
        <p:txBody>
          <a:bodyPr/>
          <a:lstStyle/>
          <a:p>
            <a:fld id="{52E38B42-96A3-412A-9CD3-7D6C2689CFF8}" type="slidenum">
              <a:rPr lang="en-US" altLang="zh-TW" smtClean="0"/>
              <a:pPr/>
              <a:t>18</a:t>
            </a:fld>
            <a:endParaRPr lang="en-US" altLang="zh-TW"/>
          </a:p>
        </p:txBody>
      </p:sp>
    </p:spTree>
    <p:extLst>
      <p:ext uri="{BB962C8B-B14F-4D97-AF65-F5344CB8AC3E}">
        <p14:creationId xmlns:p14="http://schemas.microsoft.com/office/powerpoint/2010/main" val="4132621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C0C473-A818-4084-9DFE-6726C23E58C6}"/>
              </a:ext>
            </a:extLst>
          </p:cNvPr>
          <p:cNvSpPr>
            <a:spLocks noGrp="1"/>
          </p:cNvSpPr>
          <p:nvPr>
            <p:ph type="title"/>
          </p:nvPr>
        </p:nvSpPr>
        <p:spPr/>
        <p:txBody>
          <a:bodyPr/>
          <a:lstStyle/>
          <a:p>
            <a:r>
              <a:rPr lang="en-US" altLang="zh-TW" sz="3600" dirty="0"/>
              <a:t>Meson Agent</a:t>
            </a:r>
            <a:endParaRPr lang="zh-TW" altLang="en-US" sz="3600" dirty="0"/>
          </a:p>
        </p:txBody>
      </p:sp>
      <p:sp>
        <p:nvSpPr>
          <p:cNvPr id="3" name="內容版面配置區 2">
            <a:extLst>
              <a:ext uri="{FF2B5EF4-FFF2-40B4-BE49-F238E27FC236}">
                <a16:creationId xmlns:a16="http://schemas.microsoft.com/office/drawing/2014/main" id="{CC92929F-D34F-423F-B425-48952FEB848B}"/>
              </a:ext>
            </a:extLst>
          </p:cNvPr>
          <p:cNvSpPr>
            <a:spLocks noGrp="1"/>
          </p:cNvSpPr>
          <p:nvPr>
            <p:ph idx="1"/>
          </p:nvPr>
        </p:nvSpPr>
        <p:spPr/>
        <p:txBody>
          <a:bodyPr/>
          <a:lstStyle/>
          <a:p>
            <a:r>
              <a:rPr lang="en-US" altLang="zh-TW" sz="2200" dirty="0"/>
              <a:t>(</a:t>
            </a:r>
            <a:r>
              <a:rPr lang="en-US" altLang="zh-TW" sz="2200" dirty="0" err="1"/>
              <a:t>i</a:t>
            </a:r>
            <a:r>
              <a:rPr lang="en-US" altLang="zh-TW" sz="2200" dirty="0"/>
              <a:t>) exposes an interface to slice tenants for the expression of CSC-enabled service advertisements and interests (by CSC-SPs and CSC-SCs, respectively)</a:t>
            </a:r>
          </a:p>
          <a:p>
            <a:r>
              <a:rPr lang="en-US" altLang="zh-TW" sz="2200" dirty="0"/>
              <a:t>(ii) coordinates the CSC service discovery and instantiation workflows within the MESON layer.</a:t>
            </a:r>
          </a:p>
          <a:p>
            <a:r>
              <a:rPr lang="en-US" altLang="zh-TW" sz="2200" dirty="0"/>
              <a:t>After the edge </a:t>
            </a:r>
            <a:r>
              <a:rPr lang="en-US" altLang="zh-TW" sz="2200" dirty="0" err="1"/>
              <a:t>PoP</a:t>
            </a:r>
            <a:r>
              <a:rPr lang="en-US" altLang="zh-TW" sz="2200" dirty="0"/>
              <a:t> Selection has generated the edge </a:t>
            </a:r>
            <a:r>
              <a:rPr lang="en-US" altLang="zh-TW" sz="2200" dirty="0" err="1"/>
              <a:t>PoP</a:t>
            </a:r>
            <a:r>
              <a:rPr lang="en-US" altLang="zh-TW" sz="2200" dirty="0"/>
              <a:t> ranking (in the case of </a:t>
            </a:r>
            <a:r>
              <a:rPr lang="en-US" altLang="zh-TW" sz="2200" i="1" dirty="0"/>
              <a:t>Coordinated CSC</a:t>
            </a:r>
            <a:r>
              <a:rPr lang="en-US" altLang="zh-TW" sz="2200" dirty="0"/>
              <a:t>), the MESON Agent configures a network slice description with all required instantiation parameters, which is, in turn, conveyed to MANO for the deployment of the CSC-SC’s slice.</a:t>
            </a:r>
          </a:p>
          <a:p>
            <a:r>
              <a:rPr lang="en-US" altLang="zh-TW" sz="2200" dirty="0"/>
              <a:t>After both slices (i.e., of CSC-SP and CSC-SC) are in place, the MESON Agent triggers CSC setup.</a:t>
            </a:r>
            <a:endParaRPr lang="zh-TW" altLang="en-US" sz="2200" dirty="0"/>
          </a:p>
        </p:txBody>
      </p:sp>
      <p:sp>
        <p:nvSpPr>
          <p:cNvPr id="4" name="投影片編號版面配置區 3">
            <a:extLst>
              <a:ext uri="{FF2B5EF4-FFF2-40B4-BE49-F238E27FC236}">
                <a16:creationId xmlns:a16="http://schemas.microsoft.com/office/drawing/2014/main" id="{140FECA1-BBCF-4F23-B310-80130FF6C9D5}"/>
              </a:ext>
            </a:extLst>
          </p:cNvPr>
          <p:cNvSpPr>
            <a:spLocks noGrp="1"/>
          </p:cNvSpPr>
          <p:nvPr>
            <p:ph type="sldNum" sz="quarter" idx="12"/>
          </p:nvPr>
        </p:nvSpPr>
        <p:spPr/>
        <p:txBody>
          <a:bodyPr/>
          <a:lstStyle/>
          <a:p>
            <a:fld id="{52E38B42-96A3-412A-9CD3-7D6C2689CFF8}" type="slidenum">
              <a:rPr lang="en-US" altLang="zh-TW" smtClean="0"/>
              <a:pPr/>
              <a:t>19</a:t>
            </a:fld>
            <a:endParaRPr lang="en-US" altLang="zh-TW" dirty="0"/>
          </a:p>
        </p:txBody>
      </p:sp>
    </p:spTree>
    <p:extLst>
      <p:ext uri="{BB962C8B-B14F-4D97-AF65-F5344CB8AC3E}">
        <p14:creationId xmlns:p14="http://schemas.microsoft.com/office/powerpoint/2010/main" val="174425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EB7238-A093-4000-BEF1-B28330F94215}"/>
              </a:ext>
            </a:extLst>
          </p:cNvPr>
          <p:cNvSpPr>
            <a:spLocks noGrp="1"/>
          </p:cNvSpPr>
          <p:nvPr>
            <p:ph type="title"/>
          </p:nvPr>
        </p:nvSpPr>
        <p:spPr/>
        <p:txBody>
          <a:bodyPr/>
          <a:lstStyle/>
          <a:p>
            <a:r>
              <a:rPr lang="en-US" altLang="zh-TW" dirty="0"/>
              <a:t>reference</a:t>
            </a:r>
            <a:endParaRPr lang="zh-TW" altLang="en-US" dirty="0"/>
          </a:p>
        </p:txBody>
      </p:sp>
      <p:sp>
        <p:nvSpPr>
          <p:cNvPr id="3" name="內容版面配置區 2">
            <a:extLst>
              <a:ext uri="{FF2B5EF4-FFF2-40B4-BE49-F238E27FC236}">
                <a16:creationId xmlns:a16="http://schemas.microsoft.com/office/drawing/2014/main" id="{8639BD7C-5359-4AA7-9F51-DE61A174B6CD}"/>
              </a:ext>
            </a:extLst>
          </p:cNvPr>
          <p:cNvSpPr>
            <a:spLocks noGrp="1"/>
          </p:cNvSpPr>
          <p:nvPr>
            <p:ph idx="1"/>
          </p:nvPr>
        </p:nvSpPr>
        <p:spPr/>
        <p:txBody>
          <a:bodyPr/>
          <a:lstStyle/>
          <a:p>
            <a:r>
              <a:rPr lang="en-US" altLang="zh-TW" sz="2000" dirty="0"/>
              <a:t>(2020)MESON: Optimized Cross-Slice Communication for Edge Computing</a:t>
            </a:r>
            <a:endParaRPr lang="zh-TW" altLang="en-US" sz="2000" dirty="0"/>
          </a:p>
          <a:p>
            <a:pPr lvl="1"/>
            <a:r>
              <a:rPr lang="en-US" altLang="zh-TW" sz="1600" dirty="0"/>
              <a:t>IEEE Communications Magazine (IF:9.03)</a:t>
            </a:r>
          </a:p>
          <a:p>
            <a:r>
              <a:rPr lang="en-US" altLang="zh-TW" sz="2000" dirty="0"/>
              <a:t>(2022) MESON: A Platform for Optimized Cross-Slice Communication on Edge Computing Infrastructures</a:t>
            </a:r>
          </a:p>
          <a:p>
            <a:pPr lvl="1"/>
            <a:r>
              <a:rPr lang="en-US" altLang="zh-TW" sz="1600" dirty="0"/>
              <a:t>IEEE Access(IF:3.476)</a:t>
            </a:r>
          </a:p>
          <a:p>
            <a:r>
              <a:rPr lang="en-US" altLang="zh-TW" sz="2000" dirty="0"/>
              <a:t>(2021) MESON: Optimized Cross-Slice Communication for Pervasive Virtual CDN Services</a:t>
            </a:r>
          </a:p>
          <a:p>
            <a:pPr lvl="1"/>
            <a:r>
              <a:rPr lang="en-US" altLang="zh-TW" sz="1600" dirty="0"/>
              <a:t>2021 IEEE International Mediterranean Conference on Communications and Networking (</a:t>
            </a:r>
            <a:r>
              <a:rPr lang="en-US" altLang="zh-TW" sz="1600" dirty="0" err="1"/>
              <a:t>MeditCom</a:t>
            </a:r>
            <a:r>
              <a:rPr lang="en-US" altLang="zh-TW" sz="1600" dirty="0"/>
              <a:t>)</a:t>
            </a:r>
          </a:p>
          <a:p>
            <a:r>
              <a:rPr lang="en-US" altLang="zh-TW" sz="2000" dirty="0"/>
              <a:t>(2022) Towards Secure and Optimized Cross-Slice Communication Establishment</a:t>
            </a:r>
          </a:p>
          <a:p>
            <a:pPr lvl="1"/>
            <a:r>
              <a:rPr lang="en-US" altLang="zh-TW" sz="1600" dirty="0"/>
              <a:t>2022 IEEE 8th International Conference on Network </a:t>
            </a:r>
            <a:r>
              <a:rPr lang="en-US" altLang="zh-TW" sz="1600" dirty="0" err="1"/>
              <a:t>Softwarization</a:t>
            </a:r>
            <a:r>
              <a:rPr lang="en-US" altLang="zh-TW" sz="1600" dirty="0"/>
              <a:t> (</a:t>
            </a:r>
            <a:r>
              <a:rPr lang="en-US" altLang="zh-TW" sz="1600" dirty="0" err="1"/>
              <a:t>NetSoft</a:t>
            </a:r>
            <a:r>
              <a:rPr lang="en-US" altLang="zh-TW" sz="1600" dirty="0"/>
              <a:t>)</a:t>
            </a:r>
          </a:p>
          <a:p>
            <a:pPr lvl="1"/>
            <a:endParaRPr lang="zh-TW" altLang="en-US" sz="1600" dirty="0"/>
          </a:p>
        </p:txBody>
      </p:sp>
      <p:sp>
        <p:nvSpPr>
          <p:cNvPr id="4" name="投影片編號版面配置區 3">
            <a:extLst>
              <a:ext uri="{FF2B5EF4-FFF2-40B4-BE49-F238E27FC236}">
                <a16:creationId xmlns:a16="http://schemas.microsoft.com/office/drawing/2014/main" id="{1B15A487-8FAA-47EB-9E61-F7E5CDDC7021}"/>
              </a:ext>
            </a:extLst>
          </p:cNvPr>
          <p:cNvSpPr>
            <a:spLocks noGrp="1"/>
          </p:cNvSpPr>
          <p:nvPr>
            <p:ph type="sldNum" sz="quarter" idx="12"/>
          </p:nvPr>
        </p:nvSpPr>
        <p:spPr/>
        <p:txBody>
          <a:bodyPr/>
          <a:lstStyle/>
          <a:p>
            <a:fld id="{52E38B42-96A3-412A-9CD3-7D6C2689CFF8}" type="slidenum">
              <a:rPr lang="en-US" altLang="zh-TW" smtClean="0"/>
              <a:pPr/>
              <a:t>2</a:t>
            </a:fld>
            <a:endParaRPr lang="en-US" altLang="zh-TW"/>
          </a:p>
        </p:txBody>
      </p:sp>
    </p:spTree>
    <p:extLst>
      <p:ext uri="{BB962C8B-B14F-4D97-AF65-F5344CB8AC3E}">
        <p14:creationId xmlns:p14="http://schemas.microsoft.com/office/powerpoint/2010/main" val="3114605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72CD1F-263A-4353-96AD-B3330993E5C9}"/>
              </a:ext>
            </a:extLst>
          </p:cNvPr>
          <p:cNvSpPr>
            <a:spLocks noGrp="1"/>
          </p:cNvSpPr>
          <p:nvPr>
            <p:ph type="title"/>
          </p:nvPr>
        </p:nvSpPr>
        <p:spPr/>
        <p:txBody>
          <a:bodyPr/>
          <a:lstStyle/>
          <a:p>
            <a:r>
              <a:rPr lang="en-US" altLang="zh-TW" dirty="0"/>
              <a:t>Meson Agent</a:t>
            </a:r>
            <a:endParaRPr lang="zh-TW" altLang="en-US" dirty="0"/>
          </a:p>
        </p:txBody>
      </p:sp>
      <p:sp>
        <p:nvSpPr>
          <p:cNvPr id="4" name="投影片編號版面配置區 3">
            <a:extLst>
              <a:ext uri="{FF2B5EF4-FFF2-40B4-BE49-F238E27FC236}">
                <a16:creationId xmlns:a16="http://schemas.microsoft.com/office/drawing/2014/main" id="{FFDBC2AE-95D7-41A2-BAD6-6BC9A572DEFB}"/>
              </a:ext>
            </a:extLst>
          </p:cNvPr>
          <p:cNvSpPr>
            <a:spLocks noGrp="1"/>
          </p:cNvSpPr>
          <p:nvPr>
            <p:ph type="sldNum" sz="quarter" idx="12"/>
          </p:nvPr>
        </p:nvSpPr>
        <p:spPr/>
        <p:txBody>
          <a:bodyPr/>
          <a:lstStyle/>
          <a:p>
            <a:fld id="{52E38B42-96A3-412A-9CD3-7D6C2689CFF8}" type="slidenum">
              <a:rPr lang="en-US" altLang="zh-TW" smtClean="0"/>
              <a:pPr/>
              <a:t>20</a:t>
            </a:fld>
            <a:endParaRPr lang="en-US" altLang="zh-TW"/>
          </a:p>
        </p:txBody>
      </p:sp>
      <p:pic>
        <p:nvPicPr>
          <p:cNvPr id="5122" name="Picture 2" descr="FIGURE 3. - Internal architecture of MESON agent.">
            <a:extLst>
              <a:ext uri="{FF2B5EF4-FFF2-40B4-BE49-F238E27FC236}">
                <a16:creationId xmlns:a16="http://schemas.microsoft.com/office/drawing/2014/main" id="{427E8BAA-6DF1-41CF-BE56-40BF33703E4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78718" y="1600200"/>
            <a:ext cx="6634164" cy="4064933"/>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extLst>
              <a:ext uri="{FF2B5EF4-FFF2-40B4-BE49-F238E27FC236}">
                <a16:creationId xmlns:a16="http://schemas.microsoft.com/office/drawing/2014/main" id="{F9212615-2CDC-4A22-893B-00F0FFFF0BD9}"/>
              </a:ext>
            </a:extLst>
          </p:cNvPr>
          <p:cNvSpPr txBox="1"/>
          <p:nvPr/>
        </p:nvSpPr>
        <p:spPr>
          <a:xfrm>
            <a:off x="1834896" y="5855422"/>
            <a:ext cx="6858000" cy="369332"/>
          </a:xfrm>
          <a:prstGeom prst="rect">
            <a:avLst/>
          </a:prstGeom>
          <a:noFill/>
        </p:spPr>
        <p:txBody>
          <a:bodyPr wrap="square" rtlCol="0">
            <a:spAutoFit/>
          </a:bodyPr>
          <a:lstStyle/>
          <a:p>
            <a:r>
              <a:rPr lang="en-US" altLang="zh-TW" dirty="0"/>
              <a:t>FIGURE 3. Internal architecture of MESON agent</a:t>
            </a:r>
            <a:endParaRPr lang="zh-TW" altLang="en-US" dirty="0"/>
          </a:p>
        </p:txBody>
      </p:sp>
    </p:spTree>
    <p:extLst>
      <p:ext uri="{BB962C8B-B14F-4D97-AF65-F5344CB8AC3E}">
        <p14:creationId xmlns:p14="http://schemas.microsoft.com/office/powerpoint/2010/main" val="1013348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B1B6C6-AABA-4BCE-9DBE-40C52DFA38F7}"/>
              </a:ext>
            </a:extLst>
          </p:cNvPr>
          <p:cNvSpPr>
            <a:spLocks noGrp="1"/>
          </p:cNvSpPr>
          <p:nvPr>
            <p:ph type="title"/>
          </p:nvPr>
        </p:nvSpPr>
        <p:spPr/>
        <p:txBody>
          <a:bodyPr/>
          <a:lstStyle/>
          <a:p>
            <a:r>
              <a:rPr lang="en-US" altLang="zh-TW" sz="3600" dirty="0"/>
              <a:t>CSC Optimizer</a:t>
            </a:r>
            <a:endParaRPr lang="zh-TW" altLang="en-US" sz="3600" dirty="0"/>
          </a:p>
        </p:txBody>
      </p:sp>
      <p:sp>
        <p:nvSpPr>
          <p:cNvPr id="3" name="內容版面配置區 2">
            <a:extLst>
              <a:ext uri="{FF2B5EF4-FFF2-40B4-BE49-F238E27FC236}">
                <a16:creationId xmlns:a16="http://schemas.microsoft.com/office/drawing/2014/main" id="{EF7CF726-2819-4C1F-B622-0D9533B9AF9F}"/>
              </a:ext>
            </a:extLst>
          </p:cNvPr>
          <p:cNvSpPr>
            <a:spLocks noGrp="1"/>
          </p:cNvSpPr>
          <p:nvPr>
            <p:ph idx="1"/>
          </p:nvPr>
        </p:nvSpPr>
        <p:spPr/>
        <p:txBody>
          <a:bodyPr/>
          <a:lstStyle/>
          <a:p>
            <a:r>
              <a:rPr lang="en-US" altLang="zh-TW" sz="2200" dirty="0"/>
              <a:t> responsible for the lifecycle management of the CSC slice.</a:t>
            </a:r>
          </a:p>
          <a:p>
            <a:r>
              <a:rPr lang="en-US" altLang="zh-TW" sz="2200" dirty="0"/>
              <a:t>this module collects all required information (e.g., network IDs, IP addresses, etc.) in order to instantiate the CSC slice</a:t>
            </a:r>
          </a:p>
          <a:p>
            <a:r>
              <a:rPr lang="en-US" altLang="zh-TW" sz="2200" dirty="0"/>
              <a:t>Upon the preparation of CSC slice specification with all required instantiation parameters, the CSC optimizer conveys this specification to the VIM for the CSC slice deployment.</a:t>
            </a:r>
            <a:endParaRPr lang="zh-TW" altLang="en-US" sz="2200" dirty="0"/>
          </a:p>
        </p:txBody>
      </p:sp>
      <p:sp>
        <p:nvSpPr>
          <p:cNvPr id="4" name="投影片編號版面配置區 3">
            <a:extLst>
              <a:ext uri="{FF2B5EF4-FFF2-40B4-BE49-F238E27FC236}">
                <a16:creationId xmlns:a16="http://schemas.microsoft.com/office/drawing/2014/main" id="{77D74125-0BB6-4154-8DA6-F9893A9E8E32}"/>
              </a:ext>
            </a:extLst>
          </p:cNvPr>
          <p:cNvSpPr>
            <a:spLocks noGrp="1"/>
          </p:cNvSpPr>
          <p:nvPr>
            <p:ph type="sldNum" sz="quarter" idx="12"/>
          </p:nvPr>
        </p:nvSpPr>
        <p:spPr/>
        <p:txBody>
          <a:bodyPr/>
          <a:lstStyle/>
          <a:p>
            <a:fld id="{52E38B42-96A3-412A-9CD3-7D6C2689CFF8}" type="slidenum">
              <a:rPr lang="en-US" altLang="zh-TW" smtClean="0"/>
              <a:pPr/>
              <a:t>21</a:t>
            </a:fld>
            <a:endParaRPr lang="en-US" altLang="zh-TW"/>
          </a:p>
        </p:txBody>
      </p:sp>
    </p:spTree>
    <p:extLst>
      <p:ext uri="{BB962C8B-B14F-4D97-AF65-F5344CB8AC3E}">
        <p14:creationId xmlns:p14="http://schemas.microsoft.com/office/powerpoint/2010/main" val="2165534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7C2C9E-3320-40BE-AD6E-AAF89C760463}"/>
              </a:ext>
            </a:extLst>
          </p:cNvPr>
          <p:cNvSpPr>
            <a:spLocks noGrp="1"/>
          </p:cNvSpPr>
          <p:nvPr>
            <p:ph type="title"/>
          </p:nvPr>
        </p:nvSpPr>
        <p:spPr/>
        <p:txBody>
          <a:bodyPr/>
          <a:lstStyle/>
          <a:p>
            <a:r>
              <a:rPr lang="en-US" altLang="zh-TW" sz="3600" dirty="0"/>
              <a:t>Service Registry</a:t>
            </a:r>
            <a:endParaRPr lang="zh-TW" altLang="en-US" sz="3600" dirty="0"/>
          </a:p>
        </p:txBody>
      </p:sp>
      <p:sp>
        <p:nvSpPr>
          <p:cNvPr id="3" name="內容版面配置區 2">
            <a:extLst>
              <a:ext uri="{FF2B5EF4-FFF2-40B4-BE49-F238E27FC236}">
                <a16:creationId xmlns:a16="http://schemas.microsoft.com/office/drawing/2014/main" id="{9F983A9C-5079-452A-8988-64C661376235}"/>
              </a:ext>
            </a:extLst>
          </p:cNvPr>
          <p:cNvSpPr>
            <a:spLocks noGrp="1"/>
          </p:cNvSpPr>
          <p:nvPr>
            <p:ph idx="1"/>
          </p:nvPr>
        </p:nvSpPr>
        <p:spPr/>
        <p:txBody>
          <a:bodyPr/>
          <a:lstStyle/>
          <a:p>
            <a:r>
              <a:rPr lang="en-US" altLang="zh-TW" sz="2200" dirty="0"/>
              <a:t>responsible for CSC-enabled service discovery.</a:t>
            </a:r>
          </a:p>
          <a:p>
            <a:r>
              <a:rPr lang="en-US" altLang="zh-TW" sz="2200" dirty="0"/>
              <a:t>The Service Registry allows a CSC-SP to advertise services which can be consumed by other slice tenants via CSC.</a:t>
            </a:r>
          </a:p>
          <a:p>
            <a:r>
              <a:rPr lang="en-US" altLang="zh-TW" sz="2200" dirty="0"/>
              <a:t>This information can be conveyed to the Service Registry using MEC application descriptors (</a:t>
            </a:r>
            <a:r>
              <a:rPr lang="en-US" altLang="zh-TW" sz="2200" dirty="0" err="1"/>
              <a:t>AppD</a:t>
            </a:r>
            <a:r>
              <a:rPr lang="en-US" altLang="zh-TW" sz="2200" dirty="0"/>
              <a:t>) .</a:t>
            </a:r>
          </a:p>
          <a:p>
            <a:r>
              <a:rPr lang="en-US" altLang="zh-TW" sz="2200" dirty="0"/>
              <a:t>the Registry performs a lookup across the registered service instances in order to identify suitable CSC-enabled services.</a:t>
            </a:r>
            <a:endParaRPr lang="zh-TW" altLang="en-US" sz="2200" dirty="0"/>
          </a:p>
        </p:txBody>
      </p:sp>
      <p:sp>
        <p:nvSpPr>
          <p:cNvPr id="4" name="投影片編號版面配置區 3">
            <a:extLst>
              <a:ext uri="{FF2B5EF4-FFF2-40B4-BE49-F238E27FC236}">
                <a16:creationId xmlns:a16="http://schemas.microsoft.com/office/drawing/2014/main" id="{E334E3BB-72B6-4CD5-BE22-17CE41EA7CA8}"/>
              </a:ext>
            </a:extLst>
          </p:cNvPr>
          <p:cNvSpPr>
            <a:spLocks noGrp="1"/>
          </p:cNvSpPr>
          <p:nvPr>
            <p:ph type="sldNum" sz="quarter" idx="12"/>
          </p:nvPr>
        </p:nvSpPr>
        <p:spPr/>
        <p:txBody>
          <a:bodyPr/>
          <a:lstStyle/>
          <a:p>
            <a:fld id="{52E38B42-96A3-412A-9CD3-7D6C2689CFF8}" type="slidenum">
              <a:rPr lang="en-US" altLang="zh-TW" smtClean="0"/>
              <a:pPr/>
              <a:t>22</a:t>
            </a:fld>
            <a:endParaRPr lang="en-US" altLang="zh-TW"/>
          </a:p>
        </p:txBody>
      </p:sp>
    </p:spTree>
    <p:extLst>
      <p:ext uri="{BB962C8B-B14F-4D97-AF65-F5344CB8AC3E}">
        <p14:creationId xmlns:p14="http://schemas.microsoft.com/office/powerpoint/2010/main" val="234935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2AA58F-6B24-4029-B5F2-C0A12A94ACE5}"/>
              </a:ext>
            </a:extLst>
          </p:cNvPr>
          <p:cNvSpPr>
            <a:spLocks noGrp="1"/>
          </p:cNvSpPr>
          <p:nvPr>
            <p:ph type="title"/>
          </p:nvPr>
        </p:nvSpPr>
        <p:spPr/>
        <p:txBody>
          <a:bodyPr/>
          <a:lstStyle/>
          <a:p>
            <a:r>
              <a:rPr lang="en-US" altLang="zh-TW" sz="3600" dirty="0"/>
              <a:t>Service Registry</a:t>
            </a:r>
            <a:endParaRPr lang="zh-TW" altLang="en-US" sz="3600" dirty="0"/>
          </a:p>
        </p:txBody>
      </p:sp>
      <p:sp>
        <p:nvSpPr>
          <p:cNvPr id="4" name="投影片編號版面配置區 3">
            <a:extLst>
              <a:ext uri="{FF2B5EF4-FFF2-40B4-BE49-F238E27FC236}">
                <a16:creationId xmlns:a16="http://schemas.microsoft.com/office/drawing/2014/main" id="{97A676DA-5289-4BF1-9D6F-8DDD94A91B6B}"/>
              </a:ext>
            </a:extLst>
          </p:cNvPr>
          <p:cNvSpPr>
            <a:spLocks noGrp="1"/>
          </p:cNvSpPr>
          <p:nvPr>
            <p:ph type="sldNum" sz="quarter" idx="12"/>
          </p:nvPr>
        </p:nvSpPr>
        <p:spPr/>
        <p:txBody>
          <a:bodyPr/>
          <a:lstStyle/>
          <a:p>
            <a:fld id="{52E38B42-96A3-412A-9CD3-7D6C2689CFF8}" type="slidenum">
              <a:rPr lang="en-US" altLang="zh-TW" smtClean="0"/>
              <a:pPr/>
              <a:t>23</a:t>
            </a:fld>
            <a:endParaRPr lang="en-US" altLang="zh-TW"/>
          </a:p>
        </p:txBody>
      </p:sp>
      <p:pic>
        <p:nvPicPr>
          <p:cNvPr id="6146" name="Picture 2" descr="FIGURE 4. - Internal architecture of service registry.">
            <a:extLst>
              <a:ext uri="{FF2B5EF4-FFF2-40B4-BE49-F238E27FC236}">
                <a16:creationId xmlns:a16="http://schemas.microsoft.com/office/drawing/2014/main" id="{C03690EF-4C56-4844-AE1B-0FC993E9E2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5000" y="1828800"/>
            <a:ext cx="5591175" cy="3934154"/>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extLst>
              <a:ext uri="{FF2B5EF4-FFF2-40B4-BE49-F238E27FC236}">
                <a16:creationId xmlns:a16="http://schemas.microsoft.com/office/drawing/2014/main" id="{175B9B94-42E3-405B-AB2C-E130A93A5468}"/>
              </a:ext>
            </a:extLst>
          </p:cNvPr>
          <p:cNvSpPr txBox="1"/>
          <p:nvPr/>
        </p:nvSpPr>
        <p:spPr>
          <a:xfrm>
            <a:off x="1752600" y="5943600"/>
            <a:ext cx="6400800" cy="369332"/>
          </a:xfrm>
          <a:prstGeom prst="rect">
            <a:avLst/>
          </a:prstGeom>
          <a:noFill/>
        </p:spPr>
        <p:txBody>
          <a:bodyPr wrap="square" rtlCol="0">
            <a:spAutoFit/>
          </a:bodyPr>
          <a:lstStyle/>
          <a:p>
            <a:r>
              <a:rPr lang="en-US" altLang="zh-TW" dirty="0"/>
              <a:t>FIGURE 4.Internal architecture of service registry.</a:t>
            </a:r>
            <a:endParaRPr lang="zh-TW" altLang="en-US" dirty="0"/>
          </a:p>
        </p:txBody>
      </p:sp>
    </p:spTree>
    <p:extLst>
      <p:ext uri="{BB962C8B-B14F-4D97-AF65-F5344CB8AC3E}">
        <p14:creationId xmlns:p14="http://schemas.microsoft.com/office/powerpoint/2010/main" val="1402529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4A2B9F-D6BC-4310-9DFC-781E6CB7F92C}"/>
              </a:ext>
            </a:extLst>
          </p:cNvPr>
          <p:cNvSpPr>
            <a:spLocks noGrp="1"/>
          </p:cNvSpPr>
          <p:nvPr>
            <p:ph type="title"/>
          </p:nvPr>
        </p:nvSpPr>
        <p:spPr/>
        <p:txBody>
          <a:bodyPr/>
          <a:lstStyle/>
          <a:p>
            <a:r>
              <a:rPr lang="en-US" altLang="zh-TW" sz="3600" dirty="0"/>
              <a:t>Edge Pop Selection</a:t>
            </a:r>
            <a:endParaRPr lang="zh-TW" altLang="en-US" sz="3600" dirty="0"/>
          </a:p>
        </p:txBody>
      </p:sp>
      <p:pic>
        <p:nvPicPr>
          <p:cNvPr id="5" name="內容版面配置區 4">
            <a:extLst>
              <a:ext uri="{FF2B5EF4-FFF2-40B4-BE49-F238E27FC236}">
                <a16:creationId xmlns:a16="http://schemas.microsoft.com/office/drawing/2014/main" id="{E9F97AB7-DEAD-474B-B00E-D83C6AE9DEA1}"/>
              </a:ext>
            </a:extLst>
          </p:cNvPr>
          <p:cNvPicPr>
            <a:picLocks noGrp="1" noChangeAspect="1"/>
          </p:cNvPicPr>
          <p:nvPr>
            <p:ph idx="1"/>
          </p:nvPr>
        </p:nvPicPr>
        <p:blipFill>
          <a:blip r:embed="rId3"/>
          <a:stretch>
            <a:fillRect/>
          </a:stretch>
        </p:blipFill>
        <p:spPr>
          <a:xfrm>
            <a:off x="1552041" y="1752600"/>
            <a:ext cx="6039917" cy="3865547"/>
          </a:xfrm>
          <a:prstGeom prst="rect">
            <a:avLst/>
          </a:prstGeom>
        </p:spPr>
      </p:pic>
      <p:sp>
        <p:nvSpPr>
          <p:cNvPr id="4" name="投影片編號版面配置區 3">
            <a:extLst>
              <a:ext uri="{FF2B5EF4-FFF2-40B4-BE49-F238E27FC236}">
                <a16:creationId xmlns:a16="http://schemas.microsoft.com/office/drawing/2014/main" id="{965B2F77-DF32-43FF-9BA6-ACEF579F7E66}"/>
              </a:ext>
            </a:extLst>
          </p:cNvPr>
          <p:cNvSpPr>
            <a:spLocks noGrp="1"/>
          </p:cNvSpPr>
          <p:nvPr>
            <p:ph type="sldNum" sz="quarter" idx="12"/>
          </p:nvPr>
        </p:nvSpPr>
        <p:spPr/>
        <p:txBody>
          <a:bodyPr/>
          <a:lstStyle/>
          <a:p>
            <a:fld id="{52E38B42-96A3-412A-9CD3-7D6C2689CFF8}" type="slidenum">
              <a:rPr lang="en-US" altLang="zh-TW" smtClean="0"/>
              <a:pPr/>
              <a:t>24</a:t>
            </a:fld>
            <a:endParaRPr lang="en-US" altLang="zh-TW"/>
          </a:p>
        </p:txBody>
      </p:sp>
      <p:sp>
        <p:nvSpPr>
          <p:cNvPr id="6" name="文字方塊 5">
            <a:extLst>
              <a:ext uri="{FF2B5EF4-FFF2-40B4-BE49-F238E27FC236}">
                <a16:creationId xmlns:a16="http://schemas.microsoft.com/office/drawing/2014/main" id="{C3FC825D-F9CA-44CF-AEF6-B980BB5BB288}"/>
              </a:ext>
            </a:extLst>
          </p:cNvPr>
          <p:cNvSpPr txBox="1"/>
          <p:nvPr/>
        </p:nvSpPr>
        <p:spPr>
          <a:xfrm>
            <a:off x="1552041" y="5776064"/>
            <a:ext cx="6982359" cy="369332"/>
          </a:xfrm>
          <a:prstGeom prst="rect">
            <a:avLst/>
          </a:prstGeom>
          <a:noFill/>
        </p:spPr>
        <p:txBody>
          <a:bodyPr wrap="square" rtlCol="0">
            <a:spAutoFit/>
          </a:bodyPr>
          <a:lstStyle/>
          <a:p>
            <a:r>
              <a:rPr lang="en-US" altLang="zh-TW" dirty="0"/>
              <a:t>FIGURE 5.</a:t>
            </a:r>
            <a:r>
              <a:rPr lang="zh-TW" altLang="en-US" dirty="0"/>
              <a:t> </a:t>
            </a:r>
            <a:r>
              <a:rPr lang="en-US" altLang="zh-TW" dirty="0"/>
              <a:t>Internal architecture of edge </a:t>
            </a:r>
            <a:r>
              <a:rPr lang="en-US" altLang="zh-TW" dirty="0" err="1"/>
              <a:t>PoP</a:t>
            </a:r>
            <a:r>
              <a:rPr lang="en-US" altLang="zh-TW" dirty="0"/>
              <a:t> selection.</a:t>
            </a:r>
            <a:endParaRPr lang="zh-TW" altLang="en-US" dirty="0"/>
          </a:p>
        </p:txBody>
      </p:sp>
    </p:spTree>
    <p:extLst>
      <p:ext uri="{BB962C8B-B14F-4D97-AF65-F5344CB8AC3E}">
        <p14:creationId xmlns:p14="http://schemas.microsoft.com/office/powerpoint/2010/main" val="2210969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圓角 13">
            <a:extLst>
              <a:ext uri="{FF2B5EF4-FFF2-40B4-BE49-F238E27FC236}">
                <a16:creationId xmlns:a16="http://schemas.microsoft.com/office/drawing/2014/main" id="{3D19AB44-6222-4805-835B-CDC08F696461}"/>
              </a:ext>
            </a:extLst>
          </p:cNvPr>
          <p:cNvSpPr/>
          <p:nvPr/>
        </p:nvSpPr>
        <p:spPr>
          <a:xfrm>
            <a:off x="685800" y="2200656"/>
            <a:ext cx="7620000" cy="359054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dirty="0"/>
          </a:p>
        </p:txBody>
      </p:sp>
      <p:sp>
        <p:nvSpPr>
          <p:cNvPr id="2" name="標題 1">
            <a:extLst>
              <a:ext uri="{FF2B5EF4-FFF2-40B4-BE49-F238E27FC236}">
                <a16:creationId xmlns:a16="http://schemas.microsoft.com/office/drawing/2014/main" id="{485655DE-2F49-4759-9D9D-97C52C71E6B5}"/>
              </a:ext>
            </a:extLst>
          </p:cNvPr>
          <p:cNvSpPr>
            <a:spLocks noGrp="1"/>
          </p:cNvSpPr>
          <p:nvPr>
            <p:ph type="title"/>
          </p:nvPr>
        </p:nvSpPr>
        <p:spPr/>
        <p:txBody>
          <a:bodyPr/>
          <a:lstStyle/>
          <a:p>
            <a:r>
              <a:rPr lang="en-US" altLang="zh-TW" dirty="0"/>
              <a:t> CSC establishment </a:t>
            </a:r>
            <a:endParaRPr lang="zh-TW" altLang="en-US" dirty="0"/>
          </a:p>
        </p:txBody>
      </p:sp>
      <p:sp>
        <p:nvSpPr>
          <p:cNvPr id="4" name="投影片編號版面配置區 3">
            <a:extLst>
              <a:ext uri="{FF2B5EF4-FFF2-40B4-BE49-F238E27FC236}">
                <a16:creationId xmlns:a16="http://schemas.microsoft.com/office/drawing/2014/main" id="{1E6D4375-12E0-42D4-9222-519B0EDEA700}"/>
              </a:ext>
            </a:extLst>
          </p:cNvPr>
          <p:cNvSpPr>
            <a:spLocks noGrp="1"/>
          </p:cNvSpPr>
          <p:nvPr>
            <p:ph type="sldNum" sz="quarter" idx="12"/>
          </p:nvPr>
        </p:nvSpPr>
        <p:spPr/>
        <p:txBody>
          <a:bodyPr/>
          <a:lstStyle/>
          <a:p>
            <a:fld id="{52E38B42-96A3-412A-9CD3-7D6C2689CFF8}" type="slidenum">
              <a:rPr lang="en-US" altLang="zh-TW" smtClean="0"/>
              <a:pPr/>
              <a:t>25</a:t>
            </a:fld>
            <a:endParaRPr lang="en-US" altLang="zh-TW"/>
          </a:p>
        </p:txBody>
      </p:sp>
      <p:sp>
        <p:nvSpPr>
          <p:cNvPr id="5" name="矩形 4">
            <a:extLst>
              <a:ext uri="{FF2B5EF4-FFF2-40B4-BE49-F238E27FC236}">
                <a16:creationId xmlns:a16="http://schemas.microsoft.com/office/drawing/2014/main" id="{A5B21796-14EA-4C85-A7CE-7E39C254856C}"/>
              </a:ext>
            </a:extLst>
          </p:cNvPr>
          <p:cNvSpPr/>
          <p:nvPr/>
        </p:nvSpPr>
        <p:spPr>
          <a:xfrm>
            <a:off x="990600" y="2445552"/>
            <a:ext cx="1600200" cy="274319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dirty="0"/>
              <a:t>CSC-SP</a:t>
            </a:r>
            <a:endParaRPr lang="zh-TW" altLang="en-US" dirty="0"/>
          </a:p>
        </p:txBody>
      </p:sp>
      <p:sp>
        <p:nvSpPr>
          <p:cNvPr id="7" name="矩形 6">
            <a:extLst>
              <a:ext uri="{FF2B5EF4-FFF2-40B4-BE49-F238E27FC236}">
                <a16:creationId xmlns:a16="http://schemas.microsoft.com/office/drawing/2014/main" id="{33A7C48F-960F-4447-A030-065EE4F9825B}"/>
              </a:ext>
            </a:extLst>
          </p:cNvPr>
          <p:cNvSpPr/>
          <p:nvPr/>
        </p:nvSpPr>
        <p:spPr>
          <a:xfrm>
            <a:off x="3395472" y="2445552"/>
            <a:ext cx="1600200" cy="274319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dirty="0"/>
              <a:t>CSC</a:t>
            </a:r>
            <a:endParaRPr lang="zh-TW" altLang="en-US" dirty="0"/>
          </a:p>
        </p:txBody>
      </p:sp>
      <p:sp>
        <p:nvSpPr>
          <p:cNvPr id="8" name="矩形 7">
            <a:extLst>
              <a:ext uri="{FF2B5EF4-FFF2-40B4-BE49-F238E27FC236}">
                <a16:creationId xmlns:a16="http://schemas.microsoft.com/office/drawing/2014/main" id="{B3E8BF64-4925-4CA1-8F7B-4CFC05966B69}"/>
              </a:ext>
            </a:extLst>
          </p:cNvPr>
          <p:cNvSpPr/>
          <p:nvPr/>
        </p:nvSpPr>
        <p:spPr>
          <a:xfrm>
            <a:off x="5800344" y="2445552"/>
            <a:ext cx="1600200" cy="274319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dirty="0"/>
              <a:t>CSC-SC</a:t>
            </a:r>
            <a:endParaRPr lang="zh-TW" altLang="en-US" dirty="0"/>
          </a:p>
        </p:txBody>
      </p:sp>
      <p:cxnSp>
        <p:nvCxnSpPr>
          <p:cNvPr id="10" name="直線單箭頭接點 9">
            <a:extLst>
              <a:ext uri="{FF2B5EF4-FFF2-40B4-BE49-F238E27FC236}">
                <a16:creationId xmlns:a16="http://schemas.microsoft.com/office/drawing/2014/main" id="{DEE9E688-0ADA-4E45-AFAB-907554D99CA1}"/>
              </a:ext>
            </a:extLst>
          </p:cNvPr>
          <p:cNvCxnSpPr>
            <a:stCxn id="5" idx="3"/>
            <a:endCxn id="7" idx="1"/>
          </p:cNvCxnSpPr>
          <p:nvPr/>
        </p:nvCxnSpPr>
        <p:spPr>
          <a:xfrm>
            <a:off x="2590800" y="3817151"/>
            <a:ext cx="8046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id="{3C1E0781-55B0-491E-A695-82B70B7C9A84}"/>
              </a:ext>
            </a:extLst>
          </p:cNvPr>
          <p:cNvCxnSpPr>
            <a:cxnSpLocks/>
            <a:stCxn id="7" idx="3"/>
            <a:endCxn id="8" idx="1"/>
          </p:cNvCxnSpPr>
          <p:nvPr/>
        </p:nvCxnSpPr>
        <p:spPr>
          <a:xfrm>
            <a:off x="4995672" y="3817151"/>
            <a:ext cx="8046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文字方塊 14">
            <a:extLst>
              <a:ext uri="{FF2B5EF4-FFF2-40B4-BE49-F238E27FC236}">
                <a16:creationId xmlns:a16="http://schemas.microsoft.com/office/drawing/2014/main" id="{9FD59BCD-F3C4-4E9F-A728-BA90F90E1DC9}"/>
              </a:ext>
            </a:extLst>
          </p:cNvPr>
          <p:cNvSpPr txBox="1"/>
          <p:nvPr/>
        </p:nvSpPr>
        <p:spPr>
          <a:xfrm>
            <a:off x="6248400" y="5426075"/>
            <a:ext cx="1752600" cy="369332"/>
          </a:xfrm>
          <a:prstGeom prst="rect">
            <a:avLst/>
          </a:prstGeom>
          <a:noFill/>
        </p:spPr>
        <p:txBody>
          <a:bodyPr wrap="square" rtlCol="0">
            <a:spAutoFit/>
          </a:bodyPr>
          <a:lstStyle/>
          <a:p>
            <a:r>
              <a:rPr lang="en-US" altLang="zh-TW" dirty="0"/>
              <a:t>Edge </a:t>
            </a:r>
            <a:r>
              <a:rPr lang="en-US" altLang="zh-TW" dirty="0" err="1"/>
              <a:t>PoP</a:t>
            </a:r>
            <a:endParaRPr lang="zh-TW" altLang="en-US" dirty="0"/>
          </a:p>
        </p:txBody>
      </p:sp>
    </p:spTree>
    <p:extLst>
      <p:ext uri="{BB962C8B-B14F-4D97-AF65-F5344CB8AC3E}">
        <p14:creationId xmlns:p14="http://schemas.microsoft.com/office/powerpoint/2010/main" val="2570130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A2B4E0-E42A-47DD-99CD-F87742775B10}"/>
              </a:ext>
            </a:extLst>
          </p:cNvPr>
          <p:cNvSpPr>
            <a:spLocks noGrp="1"/>
          </p:cNvSpPr>
          <p:nvPr>
            <p:ph type="title"/>
          </p:nvPr>
        </p:nvSpPr>
        <p:spPr/>
        <p:txBody>
          <a:bodyPr/>
          <a:lstStyle/>
          <a:p>
            <a:r>
              <a:rPr lang="en-US" altLang="zh-TW" sz="2000" dirty="0"/>
              <a:t>(2020)MESON: Optimized Cross-Slice Communication for Edge Computing</a:t>
            </a:r>
            <a:endParaRPr lang="zh-TW" altLang="en-US" sz="2000" dirty="0"/>
          </a:p>
        </p:txBody>
      </p:sp>
      <p:pic>
        <p:nvPicPr>
          <p:cNvPr id="5" name="內容版面配置區 4">
            <a:extLst>
              <a:ext uri="{FF2B5EF4-FFF2-40B4-BE49-F238E27FC236}">
                <a16:creationId xmlns:a16="http://schemas.microsoft.com/office/drawing/2014/main" id="{042F5EF5-9CC5-4BA4-96B6-4101AC8E84ED}"/>
              </a:ext>
            </a:extLst>
          </p:cNvPr>
          <p:cNvPicPr>
            <a:picLocks noGrp="1" noChangeAspect="1"/>
          </p:cNvPicPr>
          <p:nvPr>
            <p:ph idx="1"/>
          </p:nvPr>
        </p:nvPicPr>
        <p:blipFill>
          <a:blip r:embed="rId3"/>
          <a:stretch>
            <a:fillRect/>
          </a:stretch>
        </p:blipFill>
        <p:spPr>
          <a:xfrm>
            <a:off x="722354" y="1752600"/>
            <a:ext cx="7964446" cy="3924300"/>
          </a:xfrm>
          <a:prstGeom prst="rect">
            <a:avLst/>
          </a:prstGeom>
        </p:spPr>
      </p:pic>
      <p:sp>
        <p:nvSpPr>
          <p:cNvPr id="4" name="投影片編號版面配置區 3">
            <a:extLst>
              <a:ext uri="{FF2B5EF4-FFF2-40B4-BE49-F238E27FC236}">
                <a16:creationId xmlns:a16="http://schemas.microsoft.com/office/drawing/2014/main" id="{18FAEE74-A393-4FF0-8574-213BCE97871D}"/>
              </a:ext>
            </a:extLst>
          </p:cNvPr>
          <p:cNvSpPr>
            <a:spLocks noGrp="1"/>
          </p:cNvSpPr>
          <p:nvPr>
            <p:ph type="sldNum" sz="quarter" idx="12"/>
          </p:nvPr>
        </p:nvSpPr>
        <p:spPr/>
        <p:txBody>
          <a:bodyPr/>
          <a:lstStyle/>
          <a:p>
            <a:fld id="{52E38B42-96A3-412A-9CD3-7D6C2689CFF8}" type="slidenum">
              <a:rPr lang="en-US" altLang="zh-TW" smtClean="0"/>
              <a:pPr/>
              <a:t>26</a:t>
            </a:fld>
            <a:endParaRPr lang="en-US" altLang="zh-TW"/>
          </a:p>
        </p:txBody>
      </p:sp>
      <p:sp>
        <p:nvSpPr>
          <p:cNvPr id="6" name="文字方塊 5">
            <a:extLst>
              <a:ext uri="{FF2B5EF4-FFF2-40B4-BE49-F238E27FC236}">
                <a16:creationId xmlns:a16="http://schemas.microsoft.com/office/drawing/2014/main" id="{06E0B696-0A67-4551-9A48-8DF678F31AC3}"/>
              </a:ext>
            </a:extLst>
          </p:cNvPr>
          <p:cNvSpPr txBox="1"/>
          <p:nvPr/>
        </p:nvSpPr>
        <p:spPr>
          <a:xfrm>
            <a:off x="1905000" y="5867400"/>
            <a:ext cx="8229600" cy="369332"/>
          </a:xfrm>
          <a:prstGeom prst="rect">
            <a:avLst/>
          </a:prstGeom>
          <a:noFill/>
        </p:spPr>
        <p:txBody>
          <a:bodyPr wrap="square" rtlCol="0">
            <a:spAutoFit/>
          </a:bodyPr>
          <a:lstStyle/>
          <a:p>
            <a:r>
              <a:rPr lang="en-US" altLang="zh-TW" dirty="0"/>
              <a:t>Figure 3.MESON architecture and workflows.</a:t>
            </a:r>
            <a:endParaRPr lang="zh-TW" altLang="en-US" dirty="0"/>
          </a:p>
        </p:txBody>
      </p:sp>
    </p:spTree>
    <p:extLst>
      <p:ext uri="{BB962C8B-B14F-4D97-AF65-F5344CB8AC3E}">
        <p14:creationId xmlns:p14="http://schemas.microsoft.com/office/powerpoint/2010/main" val="954216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A9027B-480A-4881-B7B3-77EBD5C4C791}"/>
              </a:ext>
            </a:extLst>
          </p:cNvPr>
          <p:cNvSpPr>
            <a:spLocks noGrp="1"/>
          </p:cNvSpPr>
          <p:nvPr>
            <p:ph type="title"/>
          </p:nvPr>
        </p:nvSpPr>
        <p:spPr/>
        <p:txBody>
          <a:bodyPr/>
          <a:lstStyle/>
          <a:p>
            <a:r>
              <a:rPr lang="en-US" altLang="zh-TW" dirty="0"/>
              <a:t>Use case</a:t>
            </a:r>
            <a:endParaRPr lang="zh-TW" altLang="en-US" dirty="0"/>
          </a:p>
        </p:txBody>
      </p:sp>
      <p:sp>
        <p:nvSpPr>
          <p:cNvPr id="3" name="內容版面配置區 2">
            <a:extLst>
              <a:ext uri="{FF2B5EF4-FFF2-40B4-BE49-F238E27FC236}">
                <a16:creationId xmlns:a16="http://schemas.microsoft.com/office/drawing/2014/main" id="{38ADA648-C2CC-4E49-9B6D-DADD10C189DE}"/>
              </a:ext>
            </a:extLst>
          </p:cNvPr>
          <p:cNvSpPr>
            <a:spLocks noGrp="1"/>
          </p:cNvSpPr>
          <p:nvPr>
            <p:ph idx="1"/>
          </p:nvPr>
        </p:nvSpPr>
        <p:spPr>
          <a:xfrm>
            <a:off x="446762" y="1624013"/>
            <a:ext cx="8229600" cy="4525963"/>
          </a:xfrm>
        </p:spPr>
        <p:txBody>
          <a:bodyPr/>
          <a:lstStyle/>
          <a:p>
            <a:r>
              <a:rPr lang="en-US" altLang="zh-TW" sz="2800" dirty="0"/>
              <a:t>Video Streaming</a:t>
            </a:r>
          </a:p>
          <a:p>
            <a:r>
              <a:rPr lang="en-US" altLang="zh-TW" sz="2800" dirty="0"/>
              <a:t>Industry 4.0</a:t>
            </a:r>
            <a:endParaRPr lang="zh-TW" altLang="en-US" sz="2800" dirty="0"/>
          </a:p>
        </p:txBody>
      </p:sp>
      <p:sp>
        <p:nvSpPr>
          <p:cNvPr id="4" name="投影片編號版面配置區 3">
            <a:extLst>
              <a:ext uri="{FF2B5EF4-FFF2-40B4-BE49-F238E27FC236}">
                <a16:creationId xmlns:a16="http://schemas.microsoft.com/office/drawing/2014/main" id="{8722C390-5A80-461F-BB07-E077313D06FB}"/>
              </a:ext>
            </a:extLst>
          </p:cNvPr>
          <p:cNvSpPr>
            <a:spLocks noGrp="1"/>
          </p:cNvSpPr>
          <p:nvPr>
            <p:ph type="sldNum" sz="quarter" idx="12"/>
          </p:nvPr>
        </p:nvSpPr>
        <p:spPr/>
        <p:txBody>
          <a:bodyPr/>
          <a:lstStyle/>
          <a:p>
            <a:fld id="{52E38B42-96A3-412A-9CD3-7D6C2689CFF8}" type="slidenum">
              <a:rPr lang="en-US" altLang="zh-TW" smtClean="0"/>
              <a:pPr/>
              <a:t>27</a:t>
            </a:fld>
            <a:endParaRPr lang="en-US" altLang="zh-TW"/>
          </a:p>
        </p:txBody>
      </p:sp>
    </p:spTree>
    <p:extLst>
      <p:ext uri="{BB962C8B-B14F-4D97-AF65-F5344CB8AC3E}">
        <p14:creationId xmlns:p14="http://schemas.microsoft.com/office/powerpoint/2010/main" val="212997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0BCC21-933B-4E40-B249-C9128E5613B4}"/>
              </a:ext>
            </a:extLst>
          </p:cNvPr>
          <p:cNvSpPr>
            <a:spLocks noGrp="1"/>
          </p:cNvSpPr>
          <p:nvPr>
            <p:ph type="title"/>
          </p:nvPr>
        </p:nvSpPr>
        <p:spPr/>
        <p:txBody>
          <a:bodyPr/>
          <a:lstStyle/>
          <a:p>
            <a:r>
              <a:rPr lang="en-US" altLang="zh-TW" sz="2800" dirty="0"/>
              <a:t>Video Streaming</a:t>
            </a:r>
            <a:endParaRPr lang="zh-TW" altLang="en-US" sz="2800" dirty="0"/>
          </a:p>
        </p:txBody>
      </p:sp>
      <p:sp>
        <p:nvSpPr>
          <p:cNvPr id="4" name="投影片編號版面配置區 3">
            <a:extLst>
              <a:ext uri="{FF2B5EF4-FFF2-40B4-BE49-F238E27FC236}">
                <a16:creationId xmlns:a16="http://schemas.microsoft.com/office/drawing/2014/main" id="{5E061285-2D94-438B-9076-F4D9A2A445BE}"/>
              </a:ext>
            </a:extLst>
          </p:cNvPr>
          <p:cNvSpPr>
            <a:spLocks noGrp="1"/>
          </p:cNvSpPr>
          <p:nvPr>
            <p:ph type="sldNum" sz="quarter" idx="12"/>
          </p:nvPr>
        </p:nvSpPr>
        <p:spPr/>
        <p:txBody>
          <a:bodyPr/>
          <a:lstStyle/>
          <a:p>
            <a:fld id="{52E38B42-96A3-412A-9CD3-7D6C2689CFF8}" type="slidenum">
              <a:rPr lang="en-US" altLang="zh-TW" smtClean="0"/>
              <a:pPr/>
              <a:t>28</a:t>
            </a:fld>
            <a:endParaRPr lang="en-US" altLang="zh-TW"/>
          </a:p>
        </p:txBody>
      </p:sp>
      <p:pic>
        <p:nvPicPr>
          <p:cNvPr id="5" name="內容版面配置區 4">
            <a:extLst>
              <a:ext uri="{FF2B5EF4-FFF2-40B4-BE49-F238E27FC236}">
                <a16:creationId xmlns:a16="http://schemas.microsoft.com/office/drawing/2014/main" id="{41C0EF3C-996A-46EC-8CCC-9AC2A3F72855}"/>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3602" y="1505507"/>
            <a:ext cx="4116795" cy="4572000"/>
          </a:xfrm>
          <a:prstGeom prst="rect">
            <a:avLst/>
          </a:prstGeom>
          <a:noFill/>
        </p:spPr>
      </p:pic>
      <p:sp>
        <p:nvSpPr>
          <p:cNvPr id="6" name="文字方塊 5">
            <a:extLst>
              <a:ext uri="{FF2B5EF4-FFF2-40B4-BE49-F238E27FC236}">
                <a16:creationId xmlns:a16="http://schemas.microsoft.com/office/drawing/2014/main" id="{085D2007-4A12-4262-A3F3-527A24F2B066}"/>
              </a:ext>
            </a:extLst>
          </p:cNvPr>
          <p:cNvSpPr txBox="1"/>
          <p:nvPr/>
        </p:nvSpPr>
        <p:spPr>
          <a:xfrm>
            <a:off x="2513602" y="6077507"/>
            <a:ext cx="6400800" cy="369332"/>
          </a:xfrm>
          <a:prstGeom prst="rect">
            <a:avLst/>
          </a:prstGeom>
          <a:noFill/>
        </p:spPr>
        <p:txBody>
          <a:bodyPr wrap="square" rtlCol="0">
            <a:spAutoFit/>
          </a:bodyPr>
          <a:lstStyle/>
          <a:p>
            <a:r>
              <a:rPr lang="en-US" altLang="zh-TW" dirty="0"/>
              <a:t>FIGURE 6.Video streaming use case.</a:t>
            </a:r>
            <a:endParaRPr lang="zh-TW" altLang="en-US" dirty="0"/>
          </a:p>
        </p:txBody>
      </p:sp>
    </p:spTree>
    <p:extLst>
      <p:ext uri="{BB962C8B-B14F-4D97-AF65-F5344CB8AC3E}">
        <p14:creationId xmlns:p14="http://schemas.microsoft.com/office/powerpoint/2010/main" val="307525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D487EB-6759-44D3-9F30-33C58646ADB3}"/>
              </a:ext>
            </a:extLst>
          </p:cNvPr>
          <p:cNvSpPr>
            <a:spLocks noGrp="1"/>
          </p:cNvSpPr>
          <p:nvPr>
            <p:ph type="title"/>
          </p:nvPr>
        </p:nvSpPr>
        <p:spPr/>
        <p:txBody>
          <a:bodyPr/>
          <a:lstStyle/>
          <a:p>
            <a:r>
              <a:rPr lang="en-US" altLang="zh-TW" sz="2800" dirty="0"/>
              <a:t>Industry 4.0</a:t>
            </a:r>
            <a:endParaRPr lang="zh-TW" altLang="en-US" sz="2800" dirty="0"/>
          </a:p>
        </p:txBody>
      </p:sp>
      <p:pic>
        <p:nvPicPr>
          <p:cNvPr id="5" name="內容版面配置區 4">
            <a:extLst>
              <a:ext uri="{FF2B5EF4-FFF2-40B4-BE49-F238E27FC236}">
                <a16:creationId xmlns:a16="http://schemas.microsoft.com/office/drawing/2014/main" id="{88381ABE-1971-4755-BA25-8FAB88315685}"/>
              </a:ext>
            </a:extLst>
          </p:cNvPr>
          <p:cNvPicPr>
            <a:picLocks noGrp="1" noChangeAspect="1"/>
          </p:cNvPicPr>
          <p:nvPr>
            <p:ph idx="1"/>
          </p:nvPr>
        </p:nvPicPr>
        <p:blipFill>
          <a:blip r:embed="rId3"/>
          <a:stretch>
            <a:fillRect/>
          </a:stretch>
        </p:blipFill>
        <p:spPr>
          <a:xfrm>
            <a:off x="2167854" y="1600200"/>
            <a:ext cx="4701564" cy="4864989"/>
          </a:xfrm>
          <a:prstGeom prst="rect">
            <a:avLst/>
          </a:prstGeom>
        </p:spPr>
      </p:pic>
      <p:sp>
        <p:nvSpPr>
          <p:cNvPr id="4" name="投影片編號版面配置區 3">
            <a:extLst>
              <a:ext uri="{FF2B5EF4-FFF2-40B4-BE49-F238E27FC236}">
                <a16:creationId xmlns:a16="http://schemas.microsoft.com/office/drawing/2014/main" id="{0BDFD430-39D7-463A-8308-387DD1A8C685}"/>
              </a:ext>
            </a:extLst>
          </p:cNvPr>
          <p:cNvSpPr>
            <a:spLocks noGrp="1"/>
          </p:cNvSpPr>
          <p:nvPr>
            <p:ph type="sldNum" sz="quarter" idx="12"/>
          </p:nvPr>
        </p:nvSpPr>
        <p:spPr/>
        <p:txBody>
          <a:bodyPr/>
          <a:lstStyle/>
          <a:p>
            <a:fld id="{52E38B42-96A3-412A-9CD3-7D6C2689CFF8}" type="slidenum">
              <a:rPr lang="en-US" altLang="zh-TW" smtClean="0"/>
              <a:pPr/>
              <a:t>29</a:t>
            </a:fld>
            <a:endParaRPr lang="en-US" altLang="zh-TW"/>
          </a:p>
        </p:txBody>
      </p:sp>
    </p:spTree>
    <p:extLst>
      <p:ext uri="{BB962C8B-B14F-4D97-AF65-F5344CB8AC3E}">
        <p14:creationId xmlns:p14="http://schemas.microsoft.com/office/powerpoint/2010/main" val="781158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63C520-53B2-4F48-92CD-42A8B975C651}"/>
              </a:ext>
            </a:extLst>
          </p:cNvPr>
          <p:cNvSpPr>
            <a:spLocks noGrp="1"/>
          </p:cNvSpPr>
          <p:nvPr>
            <p:ph type="title"/>
          </p:nvPr>
        </p:nvSpPr>
        <p:spPr/>
        <p:txBody>
          <a:bodyPr/>
          <a:lstStyle/>
          <a:p>
            <a:r>
              <a:rPr lang="en-US" altLang="zh-TW" sz="3600" b="0" dirty="0">
                <a:solidFill>
                  <a:prstClr val="black"/>
                </a:solidFill>
              </a:rPr>
              <a:t>outline</a:t>
            </a:r>
            <a:endParaRPr lang="zh-TW" altLang="en-US" sz="3600" b="0" dirty="0">
              <a:solidFill>
                <a:prstClr val="black"/>
              </a:solidFill>
            </a:endParaRPr>
          </a:p>
        </p:txBody>
      </p:sp>
      <p:sp>
        <p:nvSpPr>
          <p:cNvPr id="3" name="內容版面配置區 2">
            <a:extLst>
              <a:ext uri="{FF2B5EF4-FFF2-40B4-BE49-F238E27FC236}">
                <a16:creationId xmlns:a16="http://schemas.microsoft.com/office/drawing/2014/main" id="{E81AA81D-EDFD-4BAA-AA37-4FDD2693A91A}"/>
              </a:ext>
            </a:extLst>
          </p:cNvPr>
          <p:cNvSpPr>
            <a:spLocks noGrp="1"/>
          </p:cNvSpPr>
          <p:nvPr>
            <p:ph idx="1"/>
          </p:nvPr>
        </p:nvSpPr>
        <p:spPr/>
        <p:txBody>
          <a:bodyPr/>
          <a:lstStyle/>
          <a:p>
            <a:r>
              <a:rPr lang="zh-TW" altLang="en-US" sz="2800" dirty="0"/>
              <a:t>前言</a:t>
            </a:r>
            <a:endParaRPr lang="en-US" altLang="zh-TW" sz="2800" dirty="0"/>
          </a:p>
          <a:p>
            <a:r>
              <a:rPr lang="zh-TW" altLang="en-US" sz="2800" dirty="0"/>
              <a:t>主題介紹</a:t>
            </a:r>
            <a:endParaRPr lang="en-US" altLang="zh-TW" sz="2800" dirty="0"/>
          </a:p>
          <a:p>
            <a:r>
              <a:rPr lang="zh-TW" altLang="en-US" sz="2800" dirty="0"/>
              <a:t>介紹的作法</a:t>
            </a:r>
            <a:r>
              <a:rPr lang="en-US" altLang="zh-TW" sz="2800" dirty="0"/>
              <a:t>,</a:t>
            </a:r>
            <a:r>
              <a:rPr lang="zh-TW" altLang="en-US" sz="2800" dirty="0"/>
              <a:t>架構</a:t>
            </a:r>
            <a:endParaRPr lang="en-US" altLang="zh-TW" sz="2800" dirty="0"/>
          </a:p>
          <a:p>
            <a:r>
              <a:rPr lang="zh-TW" altLang="en-US" sz="2800" dirty="0"/>
              <a:t>比較分析案例說明</a:t>
            </a:r>
            <a:endParaRPr lang="en-US" altLang="zh-TW" sz="2800" dirty="0"/>
          </a:p>
          <a:p>
            <a:r>
              <a:rPr lang="zh-TW" altLang="en-US" sz="2800" dirty="0"/>
              <a:t>看法與可能的研究方向</a:t>
            </a:r>
          </a:p>
        </p:txBody>
      </p:sp>
      <p:sp>
        <p:nvSpPr>
          <p:cNvPr id="4" name="投影片編號版面配置區 3">
            <a:extLst>
              <a:ext uri="{FF2B5EF4-FFF2-40B4-BE49-F238E27FC236}">
                <a16:creationId xmlns:a16="http://schemas.microsoft.com/office/drawing/2014/main" id="{CA79EA59-EE55-4FC0-814E-9CC3783FC722}"/>
              </a:ext>
            </a:extLst>
          </p:cNvPr>
          <p:cNvSpPr>
            <a:spLocks noGrp="1"/>
          </p:cNvSpPr>
          <p:nvPr>
            <p:ph type="sldNum" sz="quarter" idx="12"/>
          </p:nvPr>
        </p:nvSpPr>
        <p:spPr/>
        <p:txBody>
          <a:bodyPr/>
          <a:lstStyle/>
          <a:p>
            <a:fld id="{52E38B42-96A3-412A-9CD3-7D6C2689CFF8}" type="slidenum">
              <a:rPr lang="en-US" altLang="zh-TW" smtClean="0"/>
              <a:pPr/>
              <a:t>3</a:t>
            </a:fld>
            <a:endParaRPr lang="en-US" altLang="zh-TW"/>
          </a:p>
        </p:txBody>
      </p:sp>
    </p:spTree>
    <p:extLst>
      <p:ext uri="{BB962C8B-B14F-4D97-AF65-F5344CB8AC3E}">
        <p14:creationId xmlns:p14="http://schemas.microsoft.com/office/powerpoint/2010/main" val="1184669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B71008-035E-44D5-952D-0125A8993909}"/>
              </a:ext>
            </a:extLst>
          </p:cNvPr>
          <p:cNvSpPr>
            <a:spLocks noGrp="1"/>
          </p:cNvSpPr>
          <p:nvPr>
            <p:ph type="title"/>
          </p:nvPr>
        </p:nvSpPr>
        <p:spPr/>
        <p:txBody>
          <a:bodyPr/>
          <a:lstStyle/>
          <a:p>
            <a:r>
              <a:rPr lang="en-US" altLang="zh-TW" sz="3600" dirty="0"/>
              <a:t>EVALUATION</a:t>
            </a:r>
            <a:endParaRPr lang="zh-TW" altLang="en-US" sz="3600" dirty="0"/>
          </a:p>
        </p:txBody>
      </p:sp>
      <p:sp>
        <p:nvSpPr>
          <p:cNvPr id="3" name="內容版面配置區 2">
            <a:extLst>
              <a:ext uri="{FF2B5EF4-FFF2-40B4-BE49-F238E27FC236}">
                <a16:creationId xmlns:a16="http://schemas.microsoft.com/office/drawing/2014/main" id="{0E0A4FBA-B6CA-40BA-B587-06EBF8E55BA8}"/>
              </a:ext>
            </a:extLst>
          </p:cNvPr>
          <p:cNvSpPr>
            <a:spLocks noGrp="1"/>
          </p:cNvSpPr>
          <p:nvPr>
            <p:ph idx="1"/>
          </p:nvPr>
        </p:nvSpPr>
        <p:spPr/>
        <p:txBody>
          <a:bodyPr/>
          <a:lstStyle/>
          <a:p>
            <a:r>
              <a:rPr lang="en-US" altLang="zh-TW" sz="2200" dirty="0"/>
              <a:t>Our performance tests are centered around the performance overhead of the </a:t>
            </a:r>
            <a:r>
              <a:rPr lang="en-US" altLang="zh-TW" sz="2200" b="1" dirty="0"/>
              <a:t>MESON layer</a:t>
            </a:r>
            <a:r>
              <a:rPr lang="en-US" altLang="zh-TW" sz="2200" dirty="0"/>
              <a:t>, with respect to </a:t>
            </a:r>
            <a:r>
              <a:rPr lang="en-US" altLang="zh-TW" sz="2200" b="1" dirty="0"/>
              <a:t>CSC establishment</a:t>
            </a:r>
            <a:r>
              <a:rPr lang="en-US" altLang="zh-TW" sz="2200" dirty="0"/>
              <a:t>.</a:t>
            </a:r>
          </a:p>
          <a:p>
            <a:r>
              <a:rPr lang="en-US" altLang="zh-TW" sz="2200" dirty="0"/>
              <a:t>To quantify the performance overhead of </a:t>
            </a:r>
            <a:r>
              <a:rPr lang="en-US" altLang="zh-TW" sz="2200" b="1" dirty="0"/>
              <a:t>CSC establishment</a:t>
            </a:r>
            <a:r>
              <a:rPr lang="en-US" altLang="zh-TW" sz="2200" dirty="0"/>
              <a:t>, we measure the delay incurred for the instantiation of a slice </a:t>
            </a:r>
            <a:r>
              <a:rPr lang="en-US" altLang="zh-TW" sz="2200" b="1" dirty="0"/>
              <a:t>with and without CSC</a:t>
            </a:r>
            <a:r>
              <a:rPr lang="en-US" altLang="zh-TW" sz="2200" dirty="0"/>
              <a:t>.</a:t>
            </a:r>
            <a:endParaRPr lang="zh-TW" altLang="en-US" sz="2200" dirty="0"/>
          </a:p>
        </p:txBody>
      </p:sp>
      <p:sp>
        <p:nvSpPr>
          <p:cNvPr id="4" name="投影片編號版面配置區 3">
            <a:extLst>
              <a:ext uri="{FF2B5EF4-FFF2-40B4-BE49-F238E27FC236}">
                <a16:creationId xmlns:a16="http://schemas.microsoft.com/office/drawing/2014/main" id="{CDFC448C-EE7F-42F7-94BC-B6DE228DA6E5}"/>
              </a:ext>
            </a:extLst>
          </p:cNvPr>
          <p:cNvSpPr>
            <a:spLocks noGrp="1"/>
          </p:cNvSpPr>
          <p:nvPr>
            <p:ph type="sldNum" sz="quarter" idx="12"/>
          </p:nvPr>
        </p:nvSpPr>
        <p:spPr/>
        <p:txBody>
          <a:bodyPr/>
          <a:lstStyle/>
          <a:p>
            <a:fld id="{52E38B42-96A3-412A-9CD3-7D6C2689CFF8}" type="slidenum">
              <a:rPr lang="en-US" altLang="zh-TW" smtClean="0"/>
              <a:pPr/>
              <a:t>30</a:t>
            </a:fld>
            <a:endParaRPr lang="en-US" altLang="zh-TW"/>
          </a:p>
        </p:txBody>
      </p:sp>
      <p:pic>
        <p:nvPicPr>
          <p:cNvPr id="5" name="圖片 4">
            <a:extLst>
              <a:ext uri="{FF2B5EF4-FFF2-40B4-BE49-F238E27FC236}">
                <a16:creationId xmlns:a16="http://schemas.microsoft.com/office/drawing/2014/main" id="{356BAD9D-8D1C-45F1-86AE-FBDCF8FC7DE5}"/>
              </a:ext>
            </a:extLst>
          </p:cNvPr>
          <p:cNvPicPr>
            <a:picLocks noChangeAspect="1"/>
          </p:cNvPicPr>
          <p:nvPr/>
        </p:nvPicPr>
        <p:blipFill>
          <a:blip r:embed="rId3"/>
          <a:stretch>
            <a:fillRect/>
          </a:stretch>
        </p:blipFill>
        <p:spPr>
          <a:xfrm>
            <a:off x="1600200" y="3810000"/>
            <a:ext cx="5410200" cy="2227044"/>
          </a:xfrm>
          <a:prstGeom prst="rect">
            <a:avLst/>
          </a:prstGeom>
        </p:spPr>
      </p:pic>
    </p:spTree>
    <p:extLst>
      <p:ext uri="{BB962C8B-B14F-4D97-AF65-F5344CB8AC3E}">
        <p14:creationId xmlns:p14="http://schemas.microsoft.com/office/powerpoint/2010/main" val="2533618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B71008-035E-44D5-952D-0125A8993909}"/>
              </a:ext>
            </a:extLst>
          </p:cNvPr>
          <p:cNvSpPr>
            <a:spLocks noGrp="1"/>
          </p:cNvSpPr>
          <p:nvPr>
            <p:ph type="title"/>
          </p:nvPr>
        </p:nvSpPr>
        <p:spPr/>
        <p:txBody>
          <a:bodyPr/>
          <a:lstStyle/>
          <a:p>
            <a:r>
              <a:rPr lang="en-US" altLang="zh-TW" sz="3600" dirty="0"/>
              <a:t>EVALUATION</a:t>
            </a:r>
            <a:endParaRPr lang="zh-TW" altLang="en-US" sz="3600" dirty="0"/>
          </a:p>
        </p:txBody>
      </p:sp>
      <p:pic>
        <p:nvPicPr>
          <p:cNvPr id="5" name="內容版面配置區 4">
            <a:extLst>
              <a:ext uri="{FF2B5EF4-FFF2-40B4-BE49-F238E27FC236}">
                <a16:creationId xmlns:a16="http://schemas.microsoft.com/office/drawing/2014/main" id="{DF462A7E-E38E-4E41-AC02-D8F152CB7272}"/>
              </a:ext>
            </a:extLst>
          </p:cNvPr>
          <p:cNvPicPr>
            <a:picLocks noGrp="1" noChangeAspect="1"/>
          </p:cNvPicPr>
          <p:nvPr>
            <p:ph idx="1"/>
          </p:nvPr>
        </p:nvPicPr>
        <p:blipFill>
          <a:blip r:embed="rId3"/>
          <a:stretch>
            <a:fillRect/>
          </a:stretch>
        </p:blipFill>
        <p:spPr>
          <a:xfrm>
            <a:off x="1600200" y="1621141"/>
            <a:ext cx="5791200" cy="4531707"/>
          </a:xfrm>
          <a:prstGeom prst="rect">
            <a:avLst/>
          </a:prstGeom>
        </p:spPr>
      </p:pic>
      <p:sp>
        <p:nvSpPr>
          <p:cNvPr id="4" name="投影片編號版面配置區 3">
            <a:extLst>
              <a:ext uri="{FF2B5EF4-FFF2-40B4-BE49-F238E27FC236}">
                <a16:creationId xmlns:a16="http://schemas.microsoft.com/office/drawing/2014/main" id="{CDFC448C-EE7F-42F7-94BC-B6DE228DA6E5}"/>
              </a:ext>
            </a:extLst>
          </p:cNvPr>
          <p:cNvSpPr>
            <a:spLocks noGrp="1"/>
          </p:cNvSpPr>
          <p:nvPr>
            <p:ph type="sldNum" sz="quarter" idx="12"/>
          </p:nvPr>
        </p:nvSpPr>
        <p:spPr/>
        <p:txBody>
          <a:bodyPr/>
          <a:lstStyle/>
          <a:p>
            <a:fld id="{52E38B42-96A3-412A-9CD3-7D6C2689CFF8}" type="slidenum">
              <a:rPr lang="en-US" altLang="zh-TW" smtClean="0"/>
              <a:pPr/>
              <a:t>31</a:t>
            </a:fld>
            <a:endParaRPr lang="en-US" altLang="zh-TW"/>
          </a:p>
        </p:txBody>
      </p:sp>
    </p:spTree>
    <p:extLst>
      <p:ext uri="{BB962C8B-B14F-4D97-AF65-F5344CB8AC3E}">
        <p14:creationId xmlns:p14="http://schemas.microsoft.com/office/powerpoint/2010/main" val="557409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B71008-035E-44D5-952D-0125A8993909}"/>
              </a:ext>
            </a:extLst>
          </p:cNvPr>
          <p:cNvSpPr>
            <a:spLocks noGrp="1"/>
          </p:cNvSpPr>
          <p:nvPr>
            <p:ph type="title"/>
          </p:nvPr>
        </p:nvSpPr>
        <p:spPr/>
        <p:txBody>
          <a:bodyPr/>
          <a:lstStyle/>
          <a:p>
            <a:r>
              <a:rPr lang="en-US" altLang="zh-TW" sz="3600" dirty="0"/>
              <a:t>EVALUATION</a:t>
            </a:r>
            <a:endParaRPr lang="zh-TW" altLang="en-US" sz="3600" dirty="0"/>
          </a:p>
        </p:txBody>
      </p:sp>
      <p:pic>
        <p:nvPicPr>
          <p:cNvPr id="5" name="內容版面配置區 4">
            <a:extLst>
              <a:ext uri="{FF2B5EF4-FFF2-40B4-BE49-F238E27FC236}">
                <a16:creationId xmlns:a16="http://schemas.microsoft.com/office/drawing/2014/main" id="{BCE5FEA5-2482-4CF8-8831-DCE524625D40}"/>
              </a:ext>
            </a:extLst>
          </p:cNvPr>
          <p:cNvPicPr>
            <a:picLocks noGrp="1" noChangeAspect="1"/>
          </p:cNvPicPr>
          <p:nvPr>
            <p:ph idx="1"/>
          </p:nvPr>
        </p:nvPicPr>
        <p:blipFill>
          <a:blip r:embed="rId3"/>
          <a:stretch>
            <a:fillRect/>
          </a:stretch>
        </p:blipFill>
        <p:spPr>
          <a:xfrm>
            <a:off x="687699" y="1828800"/>
            <a:ext cx="7768601" cy="3785548"/>
          </a:xfrm>
          <a:prstGeom prst="rect">
            <a:avLst/>
          </a:prstGeom>
        </p:spPr>
      </p:pic>
      <p:sp>
        <p:nvSpPr>
          <p:cNvPr id="4" name="投影片編號版面配置區 3">
            <a:extLst>
              <a:ext uri="{FF2B5EF4-FFF2-40B4-BE49-F238E27FC236}">
                <a16:creationId xmlns:a16="http://schemas.microsoft.com/office/drawing/2014/main" id="{CDFC448C-EE7F-42F7-94BC-B6DE228DA6E5}"/>
              </a:ext>
            </a:extLst>
          </p:cNvPr>
          <p:cNvSpPr>
            <a:spLocks noGrp="1"/>
          </p:cNvSpPr>
          <p:nvPr>
            <p:ph type="sldNum" sz="quarter" idx="12"/>
          </p:nvPr>
        </p:nvSpPr>
        <p:spPr/>
        <p:txBody>
          <a:bodyPr/>
          <a:lstStyle/>
          <a:p>
            <a:fld id="{52E38B42-96A3-412A-9CD3-7D6C2689CFF8}" type="slidenum">
              <a:rPr lang="en-US" altLang="zh-TW" smtClean="0"/>
              <a:pPr/>
              <a:t>32</a:t>
            </a:fld>
            <a:endParaRPr lang="en-US" altLang="zh-TW"/>
          </a:p>
        </p:txBody>
      </p:sp>
    </p:spTree>
    <p:extLst>
      <p:ext uri="{BB962C8B-B14F-4D97-AF65-F5344CB8AC3E}">
        <p14:creationId xmlns:p14="http://schemas.microsoft.com/office/powerpoint/2010/main" val="3985627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B71008-035E-44D5-952D-0125A8993909}"/>
              </a:ext>
            </a:extLst>
          </p:cNvPr>
          <p:cNvSpPr>
            <a:spLocks noGrp="1"/>
          </p:cNvSpPr>
          <p:nvPr>
            <p:ph type="title"/>
          </p:nvPr>
        </p:nvSpPr>
        <p:spPr/>
        <p:txBody>
          <a:bodyPr/>
          <a:lstStyle/>
          <a:p>
            <a:r>
              <a:rPr lang="en-US" altLang="zh-TW" sz="3600" dirty="0"/>
              <a:t>EVALUATION</a:t>
            </a:r>
            <a:endParaRPr lang="zh-TW" altLang="en-US" sz="3600" dirty="0"/>
          </a:p>
        </p:txBody>
      </p:sp>
      <p:pic>
        <p:nvPicPr>
          <p:cNvPr id="5" name="內容版面配置區 4">
            <a:extLst>
              <a:ext uri="{FF2B5EF4-FFF2-40B4-BE49-F238E27FC236}">
                <a16:creationId xmlns:a16="http://schemas.microsoft.com/office/drawing/2014/main" id="{15437694-BA5B-4790-9CE0-057F8719957F}"/>
              </a:ext>
            </a:extLst>
          </p:cNvPr>
          <p:cNvPicPr>
            <a:picLocks noGrp="1" noChangeAspect="1"/>
          </p:cNvPicPr>
          <p:nvPr>
            <p:ph idx="1"/>
          </p:nvPr>
        </p:nvPicPr>
        <p:blipFill>
          <a:blip r:embed="rId3"/>
          <a:stretch>
            <a:fillRect/>
          </a:stretch>
        </p:blipFill>
        <p:spPr>
          <a:xfrm>
            <a:off x="1497642" y="1627691"/>
            <a:ext cx="6198557" cy="4671010"/>
          </a:xfrm>
          <a:prstGeom prst="rect">
            <a:avLst/>
          </a:prstGeom>
        </p:spPr>
      </p:pic>
      <p:sp>
        <p:nvSpPr>
          <p:cNvPr id="4" name="投影片編號版面配置區 3">
            <a:extLst>
              <a:ext uri="{FF2B5EF4-FFF2-40B4-BE49-F238E27FC236}">
                <a16:creationId xmlns:a16="http://schemas.microsoft.com/office/drawing/2014/main" id="{CDFC448C-EE7F-42F7-94BC-B6DE228DA6E5}"/>
              </a:ext>
            </a:extLst>
          </p:cNvPr>
          <p:cNvSpPr>
            <a:spLocks noGrp="1"/>
          </p:cNvSpPr>
          <p:nvPr>
            <p:ph type="sldNum" sz="quarter" idx="12"/>
          </p:nvPr>
        </p:nvSpPr>
        <p:spPr/>
        <p:txBody>
          <a:bodyPr/>
          <a:lstStyle/>
          <a:p>
            <a:fld id="{52E38B42-96A3-412A-9CD3-7D6C2689CFF8}" type="slidenum">
              <a:rPr lang="en-US" altLang="zh-TW" smtClean="0"/>
              <a:pPr/>
              <a:t>33</a:t>
            </a:fld>
            <a:endParaRPr lang="en-US" altLang="zh-TW"/>
          </a:p>
        </p:txBody>
      </p:sp>
    </p:spTree>
    <p:extLst>
      <p:ext uri="{BB962C8B-B14F-4D97-AF65-F5344CB8AC3E}">
        <p14:creationId xmlns:p14="http://schemas.microsoft.com/office/powerpoint/2010/main" val="2353579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B71008-035E-44D5-952D-0125A8993909}"/>
              </a:ext>
            </a:extLst>
          </p:cNvPr>
          <p:cNvSpPr>
            <a:spLocks noGrp="1"/>
          </p:cNvSpPr>
          <p:nvPr>
            <p:ph type="title"/>
          </p:nvPr>
        </p:nvSpPr>
        <p:spPr/>
        <p:txBody>
          <a:bodyPr/>
          <a:lstStyle/>
          <a:p>
            <a:r>
              <a:rPr lang="en-US" altLang="zh-TW" sz="3600" dirty="0"/>
              <a:t>EVALUATION</a:t>
            </a:r>
            <a:endParaRPr lang="zh-TW" altLang="en-US" sz="3600" dirty="0"/>
          </a:p>
        </p:txBody>
      </p:sp>
      <p:pic>
        <p:nvPicPr>
          <p:cNvPr id="5" name="內容版面配置區 4">
            <a:extLst>
              <a:ext uri="{FF2B5EF4-FFF2-40B4-BE49-F238E27FC236}">
                <a16:creationId xmlns:a16="http://schemas.microsoft.com/office/drawing/2014/main" id="{C393588F-0AA2-4616-B183-700163A612E3}"/>
              </a:ext>
            </a:extLst>
          </p:cNvPr>
          <p:cNvPicPr>
            <a:picLocks noGrp="1" noChangeAspect="1"/>
          </p:cNvPicPr>
          <p:nvPr>
            <p:ph idx="1"/>
          </p:nvPr>
        </p:nvPicPr>
        <p:blipFill>
          <a:blip r:embed="rId3"/>
          <a:stretch>
            <a:fillRect/>
          </a:stretch>
        </p:blipFill>
        <p:spPr>
          <a:xfrm>
            <a:off x="990600" y="1524000"/>
            <a:ext cx="6949432" cy="2108092"/>
          </a:xfrm>
          <a:prstGeom prst="rect">
            <a:avLst/>
          </a:prstGeom>
        </p:spPr>
      </p:pic>
      <p:sp>
        <p:nvSpPr>
          <p:cNvPr id="4" name="投影片編號版面配置區 3">
            <a:extLst>
              <a:ext uri="{FF2B5EF4-FFF2-40B4-BE49-F238E27FC236}">
                <a16:creationId xmlns:a16="http://schemas.microsoft.com/office/drawing/2014/main" id="{CDFC448C-EE7F-42F7-94BC-B6DE228DA6E5}"/>
              </a:ext>
            </a:extLst>
          </p:cNvPr>
          <p:cNvSpPr>
            <a:spLocks noGrp="1"/>
          </p:cNvSpPr>
          <p:nvPr>
            <p:ph type="sldNum" sz="quarter" idx="12"/>
          </p:nvPr>
        </p:nvSpPr>
        <p:spPr/>
        <p:txBody>
          <a:bodyPr/>
          <a:lstStyle/>
          <a:p>
            <a:fld id="{52E38B42-96A3-412A-9CD3-7D6C2689CFF8}" type="slidenum">
              <a:rPr lang="en-US" altLang="zh-TW" smtClean="0"/>
              <a:pPr/>
              <a:t>34</a:t>
            </a:fld>
            <a:endParaRPr lang="en-US" altLang="zh-TW"/>
          </a:p>
        </p:txBody>
      </p:sp>
      <p:pic>
        <p:nvPicPr>
          <p:cNvPr id="6" name="圖片 5">
            <a:extLst>
              <a:ext uri="{FF2B5EF4-FFF2-40B4-BE49-F238E27FC236}">
                <a16:creationId xmlns:a16="http://schemas.microsoft.com/office/drawing/2014/main" id="{2AD3BA9C-5DC7-4FFE-A927-E72428569E23}"/>
              </a:ext>
            </a:extLst>
          </p:cNvPr>
          <p:cNvPicPr>
            <a:picLocks noChangeAspect="1"/>
          </p:cNvPicPr>
          <p:nvPr/>
        </p:nvPicPr>
        <p:blipFill>
          <a:blip r:embed="rId4"/>
          <a:stretch>
            <a:fillRect/>
          </a:stretch>
        </p:blipFill>
        <p:spPr>
          <a:xfrm>
            <a:off x="915389" y="3673181"/>
            <a:ext cx="7313222" cy="1976546"/>
          </a:xfrm>
          <a:prstGeom prst="rect">
            <a:avLst/>
          </a:prstGeom>
        </p:spPr>
      </p:pic>
    </p:spTree>
    <p:extLst>
      <p:ext uri="{BB962C8B-B14F-4D97-AF65-F5344CB8AC3E}">
        <p14:creationId xmlns:p14="http://schemas.microsoft.com/office/powerpoint/2010/main" val="4126441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FD536D-7CBF-413E-9F21-A7D24414120D}"/>
              </a:ext>
            </a:extLst>
          </p:cNvPr>
          <p:cNvSpPr>
            <a:spLocks noGrp="1"/>
          </p:cNvSpPr>
          <p:nvPr>
            <p:ph type="title"/>
          </p:nvPr>
        </p:nvSpPr>
        <p:spPr/>
        <p:txBody>
          <a:bodyPr/>
          <a:lstStyle/>
          <a:p>
            <a:r>
              <a:rPr lang="en-US" altLang="zh-TW" dirty="0"/>
              <a:t>EVALUATION</a:t>
            </a:r>
            <a:endParaRPr lang="zh-TW" altLang="en-US" dirty="0"/>
          </a:p>
        </p:txBody>
      </p:sp>
      <p:sp>
        <p:nvSpPr>
          <p:cNvPr id="3" name="內容版面配置區 2">
            <a:extLst>
              <a:ext uri="{FF2B5EF4-FFF2-40B4-BE49-F238E27FC236}">
                <a16:creationId xmlns:a16="http://schemas.microsoft.com/office/drawing/2014/main" id="{D9A35A1C-DCC5-4408-90C3-A06998C72F27}"/>
              </a:ext>
            </a:extLst>
          </p:cNvPr>
          <p:cNvSpPr>
            <a:spLocks noGrp="1"/>
          </p:cNvSpPr>
          <p:nvPr>
            <p:ph idx="1"/>
          </p:nvPr>
        </p:nvSpPr>
        <p:spPr/>
        <p:txBody>
          <a:bodyPr/>
          <a:lstStyle/>
          <a:p>
            <a:r>
              <a:rPr lang="en-US" altLang="zh-TW" sz="2400" dirty="0"/>
              <a:t>1) MISSION COMPLETION TIME</a:t>
            </a:r>
            <a:endParaRPr lang="zh-TW" altLang="en-US" sz="2400" dirty="0"/>
          </a:p>
        </p:txBody>
      </p:sp>
      <p:sp>
        <p:nvSpPr>
          <p:cNvPr id="4" name="投影片編號版面配置區 3">
            <a:extLst>
              <a:ext uri="{FF2B5EF4-FFF2-40B4-BE49-F238E27FC236}">
                <a16:creationId xmlns:a16="http://schemas.microsoft.com/office/drawing/2014/main" id="{7D63CC58-6FBD-4FBC-96AA-B627D89616E9}"/>
              </a:ext>
            </a:extLst>
          </p:cNvPr>
          <p:cNvSpPr>
            <a:spLocks noGrp="1"/>
          </p:cNvSpPr>
          <p:nvPr>
            <p:ph type="sldNum" sz="quarter" idx="12"/>
          </p:nvPr>
        </p:nvSpPr>
        <p:spPr/>
        <p:txBody>
          <a:bodyPr/>
          <a:lstStyle/>
          <a:p>
            <a:fld id="{52E38B42-96A3-412A-9CD3-7D6C2689CFF8}" type="slidenum">
              <a:rPr lang="en-US" altLang="zh-TW" smtClean="0"/>
              <a:pPr/>
              <a:t>35</a:t>
            </a:fld>
            <a:endParaRPr lang="en-US" altLang="zh-TW"/>
          </a:p>
        </p:txBody>
      </p:sp>
      <p:pic>
        <p:nvPicPr>
          <p:cNvPr id="5" name="圖片 4">
            <a:extLst>
              <a:ext uri="{FF2B5EF4-FFF2-40B4-BE49-F238E27FC236}">
                <a16:creationId xmlns:a16="http://schemas.microsoft.com/office/drawing/2014/main" id="{BC797C13-4CF6-4193-B436-B7BF19D233D8}"/>
              </a:ext>
            </a:extLst>
          </p:cNvPr>
          <p:cNvPicPr>
            <a:picLocks noChangeAspect="1"/>
          </p:cNvPicPr>
          <p:nvPr/>
        </p:nvPicPr>
        <p:blipFill>
          <a:blip r:embed="rId3"/>
          <a:stretch>
            <a:fillRect/>
          </a:stretch>
        </p:blipFill>
        <p:spPr>
          <a:xfrm>
            <a:off x="1600200" y="2109478"/>
            <a:ext cx="5610710" cy="4265677"/>
          </a:xfrm>
          <a:prstGeom prst="rect">
            <a:avLst/>
          </a:prstGeom>
        </p:spPr>
      </p:pic>
    </p:spTree>
    <p:extLst>
      <p:ext uri="{BB962C8B-B14F-4D97-AF65-F5344CB8AC3E}">
        <p14:creationId xmlns:p14="http://schemas.microsoft.com/office/powerpoint/2010/main" val="2539021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22AE91-7A6C-4EB6-9C2F-4253E5498C48}"/>
              </a:ext>
            </a:extLst>
          </p:cNvPr>
          <p:cNvSpPr>
            <a:spLocks noGrp="1"/>
          </p:cNvSpPr>
          <p:nvPr>
            <p:ph type="title"/>
          </p:nvPr>
        </p:nvSpPr>
        <p:spPr/>
        <p:txBody>
          <a:bodyPr/>
          <a:lstStyle/>
          <a:p>
            <a:r>
              <a:rPr lang="en-US" altLang="zh-TW" dirty="0"/>
              <a:t>EVALUATION</a:t>
            </a:r>
            <a:endParaRPr lang="zh-TW" altLang="en-US" dirty="0"/>
          </a:p>
        </p:txBody>
      </p:sp>
      <p:sp>
        <p:nvSpPr>
          <p:cNvPr id="4" name="投影片編號版面配置區 3">
            <a:extLst>
              <a:ext uri="{FF2B5EF4-FFF2-40B4-BE49-F238E27FC236}">
                <a16:creationId xmlns:a16="http://schemas.microsoft.com/office/drawing/2014/main" id="{ABD47CCA-6A36-4C93-86E0-24C3B6F0007B}"/>
              </a:ext>
            </a:extLst>
          </p:cNvPr>
          <p:cNvSpPr>
            <a:spLocks noGrp="1"/>
          </p:cNvSpPr>
          <p:nvPr>
            <p:ph type="sldNum" sz="quarter" idx="12"/>
          </p:nvPr>
        </p:nvSpPr>
        <p:spPr/>
        <p:txBody>
          <a:bodyPr/>
          <a:lstStyle/>
          <a:p>
            <a:fld id="{52E38B42-96A3-412A-9CD3-7D6C2689CFF8}" type="slidenum">
              <a:rPr lang="en-US" altLang="zh-TW" smtClean="0"/>
              <a:pPr/>
              <a:t>36</a:t>
            </a:fld>
            <a:endParaRPr lang="en-US" altLang="zh-TW"/>
          </a:p>
        </p:txBody>
      </p:sp>
      <p:sp>
        <p:nvSpPr>
          <p:cNvPr id="7" name="內容版面配置區 6">
            <a:extLst>
              <a:ext uri="{FF2B5EF4-FFF2-40B4-BE49-F238E27FC236}">
                <a16:creationId xmlns:a16="http://schemas.microsoft.com/office/drawing/2014/main" id="{E83E5139-81F5-422E-A101-E0BF6CBB2588}"/>
              </a:ext>
            </a:extLst>
          </p:cNvPr>
          <p:cNvSpPr>
            <a:spLocks noGrp="1"/>
          </p:cNvSpPr>
          <p:nvPr>
            <p:ph idx="1"/>
          </p:nvPr>
        </p:nvSpPr>
        <p:spPr/>
        <p:txBody>
          <a:bodyPr/>
          <a:lstStyle/>
          <a:p>
            <a:r>
              <a:rPr lang="en-US" altLang="zh-TW" sz="2400" dirty="0"/>
              <a:t>2) TRANSMISSION TIME</a:t>
            </a:r>
            <a:endParaRPr lang="zh-TW" altLang="en-US" sz="2400" dirty="0"/>
          </a:p>
        </p:txBody>
      </p:sp>
      <p:pic>
        <p:nvPicPr>
          <p:cNvPr id="8" name="圖片 7">
            <a:extLst>
              <a:ext uri="{FF2B5EF4-FFF2-40B4-BE49-F238E27FC236}">
                <a16:creationId xmlns:a16="http://schemas.microsoft.com/office/drawing/2014/main" id="{DE79A403-AABE-4A02-A662-A706EE0EB091}"/>
              </a:ext>
            </a:extLst>
          </p:cNvPr>
          <p:cNvPicPr>
            <a:picLocks noChangeAspect="1"/>
          </p:cNvPicPr>
          <p:nvPr/>
        </p:nvPicPr>
        <p:blipFill>
          <a:blip r:embed="rId3"/>
          <a:stretch>
            <a:fillRect/>
          </a:stretch>
        </p:blipFill>
        <p:spPr>
          <a:xfrm>
            <a:off x="1295400" y="2001882"/>
            <a:ext cx="6248400" cy="4688917"/>
          </a:xfrm>
          <a:prstGeom prst="rect">
            <a:avLst/>
          </a:prstGeom>
        </p:spPr>
      </p:pic>
    </p:spTree>
    <p:extLst>
      <p:ext uri="{BB962C8B-B14F-4D97-AF65-F5344CB8AC3E}">
        <p14:creationId xmlns:p14="http://schemas.microsoft.com/office/powerpoint/2010/main" val="3371766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48FBAF-3D9B-41A0-BE73-D44B84BC5394}"/>
              </a:ext>
            </a:extLst>
          </p:cNvPr>
          <p:cNvSpPr>
            <a:spLocks noGrp="1"/>
          </p:cNvSpPr>
          <p:nvPr>
            <p:ph type="title"/>
          </p:nvPr>
        </p:nvSpPr>
        <p:spPr/>
        <p:txBody>
          <a:bodyPr/>
          <a:lstStyle/>
          <a:p>
            <a:r>
              <a:rPr lang="zh-TW" altLang="en-US" sz="3600" dirty="0"/>
              <a:t>看法與可能的研究方向</a:t>
            </a:r>
          </a:p>
        </p:txBody>
      </p:sp>
      <p:sp>
        <p:nvSpPr>
          <p:cNvPr id="3" name="內容版面配置區 2">
            <a:extLst>
              <a:ext uri="{FF2B5EF4-FFF2-40B4-BE49-F238E27FC236}">
                <a16:creationId xmlns:a16="http://schemas.microsoft.com/office/drawing/2014/main" id="{A0768E1B-7512-4A14-9B64-2BF5888C4788}"/>
              </a:ext>
            </a:extLst>
          </p:cNvPr>
          <p:cNvSpPr>
            <a:spLocks noGrp="1"/>
          </p:cNvSpPr>
          <p:nvPr>
            <p:ph idx="1"/>
          </p:nvPr>
        </p:nvSpPr>
        <p:spPr/>
        <p:txBody>
          <a:bodyPr/>
          <a:lstStyle/>
          <a:p>
            <a:r>
              <a:rPr lang="zh-TW" altLang="en-US" sz="2400" dirty="0"/>
              <a:t>雖然作者提到跨切片通訊的重要性和它舉例帶來的好處</a:t>
            </a:r>
            <a:r>
              <a:rPr lang="en-US" altLang="zh-TW" sz="2400" dirty="0"/>
              <a:t>,</a:t>
            </a:r>
            <a:r>
              <a:rPr lang="zh-TW" altLang="en-US" sz="2400" dirty="0"/>
              <a:t>但是一定要使用跨切片通訊的必要性作者沒有說明清楚</a:t>
            </a:r>
            <a:r>
              <a:rPr lang="en-US" altLang="zh-TW" sz="2400" dirty="0"/>
              <a:t>,</a:t>
            </a:r>
            <a:r>
              <a:rPr lang="zh-TW" altLang="en-US" sz="2400" dirty="0"/>
              <a:t>也因為作者沒有其他文獻的比較對象</a:t>
            </a:r>
            <a:r>
              <a:rPr lang="en-US" altLang="zh-TW" sz="2400" dirty="0"/>
              <a:t>,</a:t>
            </a:r>
            <a:r>
              <a:rPr lang="zh-TW" altLang="en-US" sz="2400" dirty="0"/>
              <a:t>提出</a:t>
            </a:r>
            <a:r>
              <a:rPr lang="en-US" altLang="zh-TW" sz="2400" dirty="0"/>
              <a:t>MESON</a:t>
            </a:r>
            <a:r>
              <a:rPr lang="zh-TW" altLang="en-US" sz="2400" dirty="0"/>
              <a:t>的好處好像沒有那麼有說服力。</a:t>
            </a:r>
            <a:endParaRPr lang="en-US" altLang="zh-TW" sz="2400" dirty="0"/>
          </a:p>
          <a:p>
            <a:endParaRPr lang="en-US" altLang="zh-TW" sz="2400" dirty="0"/>
          </a:p>
          <a:p>
            <a:r>
              <a:rPr lang="zh-TW" altLang="en-US" sz="2400" dirty="0"/>
              <a:t>我認為</a:t>
            </a:r>
            <a:r>
              <a:rPr lang="en-US" altLang="zh-TW" sz="2400" dirty="0"/>
              <a:t>CSC slice</a:t>
            </a:r>
            <a:r>
              <a:rPr lang="zh-TW" altLang="en-US" sz="2400" dirty="0"/>
              <a:t>作為兩個切片中的一個中介</a:t>
            </a:r>
            <a:r>
              <a:rPr lang="en-US" altLang="zh-TW" sz="2400" dirty="0"/>
              <a:t>slice,</a:t>
            </a:r>
            <a:r>
              <a:rPr lang="zh-TW" altLang="en-US" sz="2400" dirty="0"/>
              <a:t>雖然能達到兩個切片的通訊</a:t>
            </a:r>
            <a:r>
              <a:rPr lang="en-US" altLang="zh-TW" sz="2400" dirty="0"/>
              <a:t>,</a:t>
            </a:r>
            <a:r>
              <a:rPr lang="zh-TW" altLang="en-US" sz="2400" dirty="0"/>
              <a:t>但是</a:t>
            </a:r>
            <a:r>
              <a:rPr lang="en-US" altLang="zh-TW" sz="2400" dirty="0"/>
              <a:t>CSC slice</a:t>
            </a:r>
            <a:r>
              <a:rPr lang="zh-TW" altLang="en-US" sz="2400" dirty="0"/>
              <a:t>額外增加的資源消耗</a:t>
            </a:r>
            <a:r>
              <a:rPr lang="en-US" altLang="zh-TW" sz="2400" dirty="0"/>
              <a:t>,</a:t>
            </a:r>
            <a:r>
              <a:rPr lang="zh-TW" altLang="en-US" sz="2400" dirty="0"/>
              <a:t>和</a:t>
            </a:r>
            <a:r>
              <a:rPr lang="en-US" altLang="zh-TW" sz="2400" dirty="0"/>
              <a:t>CSC slice</a:t>
            </a:r>
            <a:r>
              <a:rPr lang="zh-TW" altLang="en-US" sz="2400" dirty="0"/>
              <a:t>具體完成了哪些事</a:t>
            </a:r>
            <a:r>
              <a:rPr lang="en-US" altLang="zh-TW" sz="2400" dirty="0"/>
              <a:t>,</a:t>
            </a:r>
            <a:r>
              <a:rPr lang="zh-TW" altLang="en-US" sz="2400" dirty="0"/>
              <a:t>作者在這篇中沒有說明清楚。</a:t>
            </a:r>
            <a:endParaRPr lang="en-US" altLang="zh-TW" sz="2400" dirty="0"/>
          </a:p>
          <a:p>
            <a:r>
              <a:rPr lang="zh-TW" altLang="en-US" sz="2400" dirty="0"/>
              <a:t>一個營運商和另一個營運商租用切片請求額外服務的方法</a:t>
            </a:r>
            <a:r>
              <a:rPr lang="en-US" altLang="zh-TW" sz="2400" dirty="0"/>
              <a:t>,</a:t>
            </a:r>
            <a:r>
              <a:rPr lang="zh-TW" altLang="en-US" sz="2400" dirty="0"/>
              <a:t>我認為也可以用</a:t>
            </a:r>
            <a:r>
              <a:rPr lang="en-US" altLang="zh-TW" sz="2400" dirty="0"/>
              <a:t>blockchain</a:t>
            </a:r>
            <a:r>
              <a:rPr lang="zh-TW" altLang="en-US" sz="2400" dirty="0"/>
              <a:t>的方法達成。</a:t>
            </a:r>
          </a:p>
        </p:txBody>
      </p:sp>
      <p:sp>
        <p:nvSpPr>
          <p:cNvPr id="4" name="投影片編號版面配置區 3">
            <a:extLst>
              <a:ext uri="{FF2B5EF4-FFF2-40B4-BE49-F238E27FC236}">
                <a16:creationId xmlns:a16="http://schemas.microsoft.com/office/drawing/2014/main" id="{DDEAFD0D-D9B2-4F70-8632-86CD5C0793AC}"/>
              </a:ext>
            </a:extLst>
          </p:cNvPr>
          <p:cNvSpPr>
            <a:spLocks noGrp="1"/>
          </p:cNvSpPr>
          <p:nvPr>
            <p:ph type="sldNum" sz="quarter" idx="12"/>
          </p:nvPr>
        </p:nvSpPr>
        <p:spPr/>
        <p:txBody>
          <a:bodyPr/>
          <a:lstStyle/>
          <a:p>
            <a:fld id="{52E38B42-96A3-412A-9CD3-7D6C2689CFF8}" type="slidenum">
              <a:rPr lang="en-US" altLang="zh-TW" smtClean="0"/>
              <a:pPr/>
              <a:t>37</a:t>
            </a:fld>
            <a:endParaRPr lang="en-US" altLang="zh-TW"/>
          </a:p>
        </p:txBody>
      </p:sp>
    </p:spTree>
    <p:extLst>
      <p:ext uri="{BB962C8B-B14F-4D97-AF65-F5344CB8AC3E}">
        <p14:creationId xmlns:p14="http://schemas.microsoft.com/office/powerpoint/2010/main" val="2683000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DAB0FB-2ABC-4A9A-BF8E-4A378D3E5C55}"/>
              </a:ext>
            </a:extLst>
          </p:cNvPr>
          <p:cNvSpPr>
            <a:spLocks noGrp="1"/>
          </p:cNvSpPr>
          <p:nvPr>
            <p:ph type="title"/>
          </p:nvPr>
        </p:nvSpPr>
        <p:spPr/>
        <p:txBody>
          <a:bodyPr/>
          <a:lstStyle/>
          <a:p>
            <a:r>
              <a:rPr lang="zh-TW" altLang="en-US" sz="3600" b="0" dirty="0">
                <a:solidFill>
                  <a:prstClr val="black"/>
                </a:solidFill>
              </a:rPr>
              <a:t>前言</a:t>
            </a:r>
          </a:p>
        </p:txBody>
      </p:sp>
      <p:sp>
        <p:nvSpPr>
          <p:cNvPr id="3" name="內容版面配置區 2">
            <a:extLst>
              <a:ext uri="{FF2B5EF4-FFF2-40B4-BE49-F238E27FC236}">
                <a16:creationId xmlns:a16="http://schemas.microsoft.com/office/drawing/2014/main" id="{7228E1DA-7267-4F06-96E1-83C8DF6A98B3}"/>
              </a:ext>
            </a:extLst>
          </p:cNvPr>
          <p:cNvSpPr>
            <a:spLocks noGrp="1"/>
          </p:cNvSpPr>
          <p:nvPr>
            <p:ph idx="1"/>
          </p:nvPr>
        </p:nvSpPr>
        <p:spPr>
          <a:xfrm>
            <a:off x="475488" y="1624013"/>
            <a:ext cx="8229600" cy="4525963"/>
          </a:xfrm>
        </p:spPr>
        <p:txBody>
          <a:bodyPr/>
          <a:lstStyle/>
          <a:p>
            <a:r>
              <a:rPr lang="en-US" altLang="zh-TW" sz="2200" dirty="0"/>
              <a:t>Network slicing has been at the forefront(</a:t>
            </a:r>
            <a:r>
              <a:rPr lang="zh-TW" altLang="en-US" sz="2200" dirty="0"/>
              <a:t>前沿</a:t>
            </a:r>
            <a:r>
              <a:rPr lang="en-US" altLang="zh-TW" sz="2200" dirty="0"/>
              <a:t>) of 5G network research, with various </a:t>
            </a:r>
            <a:r>
              <a:rPr lang="en-US" altLang="zh-TW" sz="2200" b="1" dirty="0"/>
              <a:t>slicing orchestration architectures </a:t>
            </a:r>
            <a:r>
              <a:rPr lang="en-US" altLang="zh-TW" sz="2200" dirty="0"/>
              <a:t>seeking to reap the benefits of slicing for the enhanced performance and reliability of 5G (and beyond) network services.</a:t>
            </a:r>
          </a:p>
          <a:p>
            <a:r>
              <a:rPr lang="en-US" altLang="zh-TW" sz="2200" dirty="0"/>
              <a:t>Network slicing, enabled by network function virtualization (NFV) and software-defined networking (SDN), essentially allows network providers to </a:t>
            </a:r>
            <a:r>
              <a:rPr lang="en-US" altLang="zh-TW" sz="2200" b="1" dirty="0"/>
              <a:t>lease bundles of computing, storage, and network resources </a:t>
            </a:r>
            <a:r>
              <a:rPr lang="en-US" altLang="zh-TW" sz="2200" dirty="0"/>
              <a:t>to service providers</a:t>
            </a:r>
          </a:p>
          <a:p>
            <a:r>
              <a:rPr lang="en-US" altLang="zh-TW" sz="2200" dirty="0"/>
              <a:t>This opens up a unique opportunity for </a:t>
            </a:r>
            <a:r>
              <a:rPr lang="en-US" altLang="zh-TW" sz="2200" b="1" dirty="0"/>
              <a:t>innovative applications</a:t>
            </a:r>
            <a:r>
              <a:rPr lang="en-US" altLang="zh-TW" sz="2200" dirty="0"/>
              <a:t> to get deeply integrated into the edge network(e.g., automotive, media, e-health, manufacturing).</a:t>
            </a:r>
            <a:endParaRPr lang="zh-TW" altLang="en-US" sz="2200" dirty="0"/>
          </a:p>
        </p:txBody>
      </p:sp>
      <p:sp>
        <p:nvSpPr>
          <p:cNvPr id="4" name="投影片編號版面配置區 3">
            <a:extLst>
              <a:ext uri="{FF2B5EF4-FFF2-40B4-BE49-F238E27FC236}">
                <a16:creationId xmlns:a16="http://schemas.microsoft.com/office/drawing/2014/main" id="{C115F691-ECBB-44FF-9F6C-0B763B3A162D}"/>
              </a:ext>
            </a:extLst>
          </p:cNvPr>
          <p:cNvSpPr>
            <a:spLocks noGrp="1"/>
          </p:cNvSpPr>
          <p:nvPr>
            <p:ph type="sldNum" sz="quarter" idx="12"/>
          </p:nvPr>
        </p:nvSpPr>
        <p:spPr/>
        <p:txBody>
          <a:bodyPr/>
          <a:lstStyle/>
          <a:p>
            <a:fld id="{52E38B42-96A3-412A-9CD3-7D6C2689CFF8}" type="slidenum">
              <a:rPr lang="en-US" altLang="zh-TW" smtClean="0"/>
              <a:pPr/>
              <a:t>4</a:t>
            </a:fld>
            <a:endParaRPr lang="en-US" altLang="zh-TW"/>
          </a:p>
        </p:txBody>
      </p:sp>
    </p:spTree>
    <p:extLst>
      <p:ext uri="{BB962C8B-B14F-4D97-AF65-F5344CB8AC3E}">
        <p14:creationId xmlns:p14="http://schemas.microsoft.com/office/powerpoint/2010/main" val="1452543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2D46FC-2549-44FB-85AE-9C3B945E3F10}"/>
              </a:ext>
            </a:extLst>
          </p:cNvPr>
          <p:cNvSpPr>
            <a:spLocks noGrp="1"/>
          </p:cNvSpPr>
          <p:nvPr>
            <p:ph type="title"/>
          </p:nvPr>
        </p:nvSpPr>
        <p:spPr/>
        <p:txBody>
          <a:bodyPr/>
          <a:lstStyle/>
          <a:p>
            <a:r>
              <a:rPr lang="zh-TW" altLang="en-US" sz="3600" b="0" dirty="0">
                <a:solidFill>
                  <a:prstClr val="black"/>
                </a:solidFill>
              </a:rPr>
              <a:t>前言</a:t>
            </a:r>
          </a:p>
        </p:txBody>
      </p:sp>
      <p:sp>
        <p:nvSpPr>
          <p:cNvPr id="3" name="內容版面配置區 2">
            <a:extLst>
              <a:ext uri="{FF2B5EF4-FFF2-40B4-BE49-F238E27FC236}">
                <a16:creationId xmlns:a16="http://schemas.microsoft.com/office/drawing/2014/main" id="{B526A3CE-4D13-4EF2-A6EF-CFEA252295D6}"/>
              </a:ext>
            </a:extLst>
          </p:cNvPr>
          <p:cNvSpPr>
            <a:spLocks noGrp="1"/>
          </p:cNvSpPr>
          <p:nvPr>
            <p:ph idx="1"/>
          </p:nvPr>
        </p:nvSpPr>
        <p:spPr>
          <a:xfrm>
            <a:off x="457200" y="1600200"/>
            <a:ext cx="8229600" cy="4525965"/>
          </a:xfrm>
        </p:spPr>
        <p:txBody>
          <a:bodyPr/>
          <a:lstStyle/>
          <a:p>
            <a:r>
              <a:rPr lang="en-US" altLang="zh-TW" sz="2200" dirty="0"/>
              <a:t>Network slicing is set out to address crucial needs of 5G, including support for </a:t>
            </a:r>
            <a:r>
              <a:rPr lang="en-US" altLang="zh-TW" sz="2200" b="1" dirty="0"/>
              <a:t>multi-service</a:t>
            </a:r>
            <a:r>
              <a:rPr lang="en-US" altLang="zh-TW" sz="2200" dirty="0"/>
              <a:t> provisioning.</a:t>
            </a:r>
          </a:p>
          <a:p>
            <a:r>
              <a:rPr lang="en-US" altLang="zh-TW" sz="2200" dirty="0"/>
              <a:t>Existing resource/service orchestration frameworks are oblivious to such </a:t>
            </a:r>
            <a:r>
              <a:rPr lang="en-US" altLang="zh-TW" sz="2200" b="1" dirty="0"/>
              <a:t>cross-service interactions</a:t>
            </a:r>
            <a:r>
              <a:rPr lang="en-US" altLang="zh-TW" sz="2200" dirty="0"/>
              <a:t>, since they tend to orchestrate services </a:t>
            </a:r>
            <a:r>
              <a:rPr lang="en-US" altLang="zh-TW" sz="2200" b="1" dirty="0"/>
              <a:t>independent</a:t>
            </a:r>
            <a:r>
              <a:rPr lang="en-US" altLang="zh-TW" sz="2200" dirty="0"/>
              <a:t> to each other.</a:t>
            </a:r>
          </a:p>
          <a:p>
            <a:r>
              <a:rPr lang="en-US" altLang="zh-TW" sz="2200" dirty="0"/>
              <a:t>In this respect, we stress on the need for optimized </a:t>
            </a:r>
            <a:r>
              <a:rPr lang="en-US" altLang="zh-TW" sz="2200" b="1" dirty="0"/>
              <a:t>cross-service communication</a:t>
            </a:r>
            <a:r>
              <a:rPr lang="en-US" altLang="zh-TW" sz="2200" dirty="0"/>
              <a:t>, and more specifically, for </a:t>
            </a:r>
            <a:r>
              <a:rPr lang="en-US" altLang="zh-TW" sz="2200" b="1" dirty="0"/>
              <a:t>optimized cross-slice communication </a:t>
            </a:r>
            <a:r>
              <a:rPr lang="en-US" altLang="zh-TW" sz="2200" dirty="0"/>
              <a:t>(CSC). </a:t>
            </a:r>
          </a:p>
          <a:p>
            <a:r>
              <a:rPr lang="en-US" altLang="zh-TW" sz="2200" dirty="0"/>
              <a:t>we present a </a:t>
            </a:r>
            <a:r>
              <a:rPr lang="en-US" altLang="zh-TW" sz="2200" b="1" dirty="0"/>
              <a:t>CSC orchestration platform</a:t>
            </a:r>
            <a:r>
              <a:rPr lang="en-US" altLang="zh-TW" sz="2200" dirty="0"/>
              <a:t>, namely </a:t>
            </a:r>
            <a:r>
              <a:rPr lang="en-US" altLang="zh-TW" sz="2200" b="1" dirty="0"/>
              <a:t>MESON</a:t>
            </a:r>
          </a:p>
          <a:p>
            <a:pPr lvl="1"/>
            <a:r>
              <a:rPr lang="en-US" altLang="zh-TW" sz="1800" dirty="0"/>
              <a:t>MESON has been designed and built as an extension of the ETSI NFV MANO framework.</a:t>
            </a:r>
          </a:p>
        </p:txBody>
      </p:sp>
      <p:sp>
        <p:nvSpPr>
          <p:cNvPr id="4" name="投影片編號版面配置區 3">
            <a:extLst>
              <a:ext uri="{FF2B5EF4-FFF2-40B4-BE49-F238E27FC236}">
                <a16:creationId xmlns:a16="http://schemas.microsoft.com/office/drawing/2014/main" id="{9FD54628-75A9-4C7D-A29A-5DA7B9CCB21B}"/>
              </a:ext>
            </a:extLst>
          </p:cNvPr>
          <p:cNvSpPr>
            <a:spLocks noGrp="1"/>
          </p:cNvSpPr>
          <p:nvPr>
            <p:ph type="sldNum" sz="quarter" idx="12"/>
          </p:nvPr>
        </p:nvSpPr>
        <p:spPr/>
        <p:txBody>
          <a:bodyPr/>
          <a:lstStyle/>
          <a:p>
            <a:fld id="{52E38B42-96A3-412A-9CD3-7D6C2689CFF8}" type="slidenum">
              <a:rPr lang="en-US" altLang="zh-TW" smtClean="0"/>
              <a:pPr/>
              <a:t>5</a:t>
            </a:fld>
            <a:endParaRPr lang="en-US" altLang="zh-TW"/>
          </a:p>
        </p:txBody>
      </p:sp>
    </p:spTree>
    <p:extLst>
      <p:ext uri="{BB962C8B-B14F-4D97-AF65-F5344CB8AC3E}">
        <p14:creationId xmlns:p14="http://schemas.microsoft.com/office/powerpoint/2010/main" val="922083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69E30ED-F2D0-4E73-92E4-B7130521FAB1}"/>
              </a:ext>
            </a:extLst>
          </p:cNvPr>
          <p:cNvSpPr>
            <a:spLocks noGrp="1"/>
          </p:cNvSpPr>
          <p:nvPr>
            <p:ph type="title"/>
          </p:nvPr>
        </p:nvSpPr>
        <p:spPr/>
        <p:txBody>
          <a:bodyPr/>
          <a:lstStyle/>
          <a:p>
            <a:r>
              <a:rPr lang="zh-TW" altLang="en-US" sz="3600" b="0" dirty="0">
                <a:solidFill>
                  <a:prstClr val="black"/>
                </a:solidFill>
              </a:rPr>
              <a:t>主題介紹</a:t>
            </a:r>
            <a:r>
              <a:rPr lang="en-US" altLang="zh-TW" sz="3600" b="0" dirty="0">
                <a:solidFill>
                  <a:prstClr val="black"/>
                </a:solidFill>
              </a:rPr>
              <a:t>(cross-slice communication)</a:t>
            </a:r>
            <a:endParaRPr lang="zh-TW" altLang="en-US" sz="3600" b="0" dirty="0">
              <a:solidFill>
                <a:prstClr val="black"/>
              </a:solidFill>
            </a:endParaRPr>
          </a:p>
        </p:txBody>
      </p:sp>
      <p:sp>
        <p:nvSpPr>
          <p:cNvPr id="3" name="內容版面配置區 2">
            <a:extLst>
              <a:ext uri="{FF2B5EF4-FFF2-40B4-BE49-F238E27FC236}">
                <a16:creationId xmlns:a16="http://schemas.microsoft.com/office/drawing/2014/main" id="{9FE84605-51FE-4C0B-8C0D-2BA8F7081BE7}"/>
              </a:ext>
            </a:extLst>
          </p:cNvPr>
          <p:cNvSpPr>
            <a:spLocks noGrp="1"/>
          </p:cNvSpPr>
          <p:nvPr>
            <p:ph idx="1"/>
          </p:nvPr>
        </p:nvSpPr>
        <p:spPr/>
        <p:txBody>
          <a:bodyPr/>
          <a:lstStyle/>
          <a:p>
            <a:r>
              <a:rPr lang="en-US" altLang="zh-TW" sz="2200" dirty="0"/>
              <a:t>The prevailing(</a:t>
            </a:r>
            <a:r>
              <a:rPr lang="zh-TW" altLang="en-US" sz="2200" dirty="0"/>
              <a:t>流行的</a:t>
            </a:r>
            <a:r>
              <a:rPr lang="en-US" altLang="zh-TW" sz="2200" dirty="0"/>
              <a:t>) way of slice instantiation inhibits optimized cross-slice communication (CSC), even if the slices are located in the same </a:t>
            </a:r>
            <a:r>
              <a:rPr lang="en-US" altLang="zh-TW" sz="2200" b="1" dirty="0"/>
              <a:t>data center(DC), or server</a:t>
            </a:r>
            <a:r>
              <a:rPr lang="en-US" altLang="zh-TW" sz="2200" dirty="0"/>
              <a:t>.</a:t>
            </a:r>
          </a:p>
          <a:p>
            <a:pPr marL="0" indent="0">
              <a:buNone/>
            </a:pPr>
            <a:endParaRPr lang="en-US" altLang="zh-TW" sz="2200" dirty="0"/>
          </a:p>
          <a:p>
            <a:r>
              <a:rPr lang="en-US" altLang="zh-TW" sz="2200" dirty="0"/>
              <a:t>the </a:t>
            </a:r>
            <a:r>
              <a:rPr lang="en-US" altLang="zh-TW" sz="2200" b="1" dirty="0"/>
              <a:t>communication path </a:t>
            </a:r>
            <a:r>
              <a:rPr lang="en-US" altLang="zh-TW" sz="2200" dirty="0"/>
              <a:t>between co-located slices is significantly </a:t>
            </a:r>
            <a:r>
              <a:rPr lang="en-US" altLang="zh-TW" sz="2200" b="1" dirty="0"/>
              <a:t>stretched</a:t>
            </a:r>
            <a:r>
              <a:rPr lang="en-US" altLang="zh-TW" sz="2200" dirty="0"/>
              <a:t>, since all traffic must leave and re-enter the data center after traversing the (mobile) network core.</a:t>
            </a:r>
          </a:p>
          <a:p>
            <a:endParaRPr lang="en-US" altLang="zh-TW" sz="2200" dirty="0"/>
          </a:p>
          <a:p>
            <a:r>
              <a:rPr lang="en-US" altLang="zh-TW" sz="2200" dirty="0"/>
              <a:t>This is more crucial for edge computing, because of the </a:t>
            </a:r>
            <a:r>
              <a:rPr lang="en-US" altLang="zh-TW" sz="2200" b="1" dirty="0"/>
              <a:t>larger distance </a:t>
            </a:r>
            <a:r>
              <a:rPr lang="en-US" altLang="zh-TW" sz="2200" dirty="0"/>
              <a:t>between the </a:t>
            </a:r>
            <a:r>
              <a:rPr lang="en-US" altLang="zh-TW" sz="2200" b="1" dirty="0"/>
              <a:t>edge cloud </a:t>
            </a:r>
            <a:r>
              <a:rPr lang="en-US" altLang="zh-TW" sz="2200" dirty="0"/>
              <a:t>infrastructures and the </a:t>
            </a:r>
            <a:r>
              <a:rPr lang="en-US" altLang="zh-TW" sz="2200" b="1" dirty="0"/>
              <a:t>network core</a:t>
            </a:r>
            <a:r>
              <a:rPr lang="en-US" altLang="zh-TW" sz="2200" dirty="0"/>
              <a:t>.</a:t>
            </a:r>
            <a:endParaRPr lang="zh-TW" altLang="en-US" sz="2200" dirty="0"/>
          </a:p>
        </p:txBody>
      </p:sp>
      <p:sp>
        <p:nvSpPr>
          <p:cNvPr id="4" name="投影片編號版面配置區 3">
            <a:extLst>
              <a:ext uri="{FF2B5EF4-FFF2-40B4-BE49-F238E27FC236}">
                <a16:creationId xmlns:a16="http://schemas.microsoft.com/office/drawing/2014/main" id="{B990ACDC-0EBC-4D58-883F-06D873D047D6}"/>
              </a:ext>
            </a:extLst>
          </p:cNvPr>
          <p:cNvSpPr>
            <a:spLocks noGrp="1"/>
          </p:cNvSpPr>
          <p:nvPr>
            <p:ph type="sldNum" sz="quarter" idx="12"/>
          </p:nvPr>
        </p:nvSpPr>
        <p:spPr/>
        <p:txBody>
          <a:bodyPr/>
          <a:lstStyle/>
          <a:p>
            <a:fld id="{52E38B42-96A3-412A-9CD3-7D6C2689CFF8}" type="slidenum">
              <a:rPr lang="en-US" altLang="zh-TW" smtClean="0"/>
              <a:pPr/>
              <a:t>6</a:t>
            </a:fld>
            <a:endParaRPr lang="en-US" altLang="zh-TW"/>
          </a:p>
        </p:txBody>
      </p:sp>
    </p:spTree>
    <p:extLst>
      <p:ext uri="{BB962C8B-B14F-4D97-AF65-F5344CB8AC3E}">
        <p14:creationId xmlns:p14="http://schemas.microsoft.com/office/powerpoint/2010/main" val="4154437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71662A-1371-482F-B032-C3A284368853}"/>
              </a:ext>
            </a:extLst>
          </p:cNvPr>
          <p:cNvSpPr>
            <a:spLocks noGrp="1"/>
          </p:cNvSpPr>
          <p:nvPr>
            <p:ph type="title"/>
          </p:nvPr>
        </p:nvSpPr>
        <p:spPr/>
        <p:txBody>
          <a:bodyPr/>
          <a:lstStyle/>
          <a:p>
            <a:r>
              <a:rPr lang="en-US" altLang="zh-TW" sz="3600" b="0" dirty="0">
                <a:solidFill>
                  <a:prstClr val="black"/>
                </a:solidFill>
              </a:rPr>
              <a:t>Cross-Slice Communication</a:t>
            </a:r>
            <a:endParaRPr lang="zh-TW" altLang="en-US" sz="3600" b="0" dirty="0">
              <a:solidFill>
                <a:prstClr val="black"/>
              </a:solidFill>
            </a:endParaRPr>
          </a:p>
        </p:txBody>
      </p:sp>
      <p:sp>
        <p:nvSpPr>
          <p:cNvPr id="3" name="內容版面配置區 2">
            <a:extLst>
              <a:ext uri="{FF2B5EF4-FFF2-40B4-BE49-F238E27FC236}">
                <a16:creationId xmlns:a16="http://schemas.microsoft.com/office/drawing/2014/main" id="{9CC5262A-B0DA-4228-9B27-99BF2D84F54F}"/>
              </a:ext>
            </a:extLst>
          </p:cNvPr>
          <p:cNvSpPr>
            <a:spLocks noGrp="1"/>
          </p:cNvSpPr>
          <p:nvPr>
            <p:ph idx="1"/>
          </p:nvPr>
        </p:nvSpPr>
        <p:spPr/>
        <p:txBody>
          <a:bodyPr/>
          <a:lstStyle/>
          <a:p>
            <a:r>
              <a:rPr lang="en-US" altLang="zh-TW" sz="2200" dirty="0"/>
              <a:t>we stress on the need for optimized CSC, such that will not introduce penalties in terms of latency or bandwidth consumption, incentivizing(</a:t>
            </a:r>
            <a:r>
              <a:rPr lang="zh-TW" altLang="en-US" sz="2200" dirty="0"/>
              <a:t>激勵</a:t>
            </a:r>
            <a:r>
              <a:rPr lang="en-US" altLang="zh-TW" sz="2200" dirty="0"/>
              <a:t>) slice tenants to consume other services present in the same physical infrastructure.</a:t>
            </a:r>
          </a:p>
          <a:p>
            <a:endParaRPr lang="en-US" altLang="zh-TW" sz="2200" dirty="0"/>
          </a:p>
          <a:p>
            <a:r>
              <a:rPr lang="en-US" altLang="zh-TW" sz="2200" dirty="0"/>
              <a:t>In particular, we perceive optimized CSC as a form of peering between co-located slices, ensuring that CSC traffic does not exit the boundaries of the DC and also that any latency inflation is minimal.</a:t>
            </a:r>
          </a:p>
          <a:p>
            <a:endParaRPr lang="en-US" altLang="zh-TW" sz="2200" dirty="0"/>
          </a:p>
          <a:p>
            <a:endParaRPr lang="zh-TW" altLang="en-US" sz="2200" dirty="0"/>
          </a:p>
        </p:txBody>
      </p:sp>
      <p:sp>
        <p:nvSpPr>
          <p:cNvPr id="4" name="投影片編號版面配置區 3">
            <a:extLst>
              <a:ext uri="{FF2B5EF4-FFF2-40B4-BE49-F238E27FC236}">
                <a16:creationId xmlns:a16="http://schemas.microsoft.com/office/drawing/2014/main" id="{47DC793E-EE1E-45C5-9C86-6DF4D3FD8D75}"/>
              </a:ext>
            </a:extLst>
          </p:cNvPr>
          <p:cNvSpPr>
            <a:spLocks noGrp="1"/>
          </p:cNvSpPr>
          <p:nvPr>
            <p:ph type="sldNum" sz="quarter" idx="12"/>
          </p:nvPr>
        </p:nvSpPr>
        <p:spPr/>
        <p:txBody>
          <a:bodyPr/>
          <a:lstStyle/>
          <a:p>
            <a:fld id="{52E38B42-96A3-412A-9CD3-7D6C2689CFF8}" type="slidenum">
              <a:rPr lang="en-US" altLang="zh-TW" smtClean="0"/>
              <a:pPr/>
              <a:t>7</a:t>
            </a:fld>
            <a:endParaRPr lang="en-US" altLang="zh-TW"/>
          </a:p>
        </p:txBody>
      </p:sp>
    </p:spTree>
    <p:extLst>
      <p:ext uri="{BB962C8B-B14F-4D97-AF65-F5344CB8AC3E}">
        <p14:creationId xmlns:p14="http://schemas.microsoft.com/office/powerpoint/2010/main" val="1221070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948291-84D0-4559-808E-09FC55B5B0DB}"/>
              </a:ext>
            </a:extLst>
          </p:cNvPr>
          <p:cNvSpPr>
            <a:spLocks noGrp="1"/>
          </p:cNvSpPr>
          <p:nvPr>
            <p:ph type="title"/>
          </p:nvPr>
        </p:nvSpPr>
        <p:spPr/>
        <p:txBody>
          <a:bodyPr/>
          <a:lstStyle/>
          <a:p>
            <a:r>
              <a:rPr lang="en-US" altLang="zh-TW" sz="3600" b="0" dirty="0">
                <a:solidFill>
                  <a:prstClr val="black"/>
                </a:solidFill>
              </a:rPr>
              <a:t>Cross-Slice Communication</a:t>
            </a:r>
            <a:r>
              <a:rPr lang="zh-TW" altLang="en-US" sz="3600" b="0" dirty="0">
                <a:solidFill>
                  <a:prstClr val="black"/>
                </a:solidFill>
              </a:rPr>
              <a:t>概念</a:t>
            </a:r>
            <a:endParaRPr lang="zh-TW" altLang="en-US" dirty="0"/>
          </a:p>
        </p:txBody>
      </p:sp>
      <p:pic>
        <p:nvPicPr>
          <p:cNvPr id="5" name="內容版面配置區 4">
            <a:extLst>
              <a:ext uri="{FF2B5EF4-FFF2-40B4-BE49-F238E27FC236}">
                <a16:creationId xmlns:a16="http://schemas.microsoft.com/office/drawing/2014/main" id="{4C96E9FE-DBEA-47ED-B54C-8D9B1940EE7B}"/>
              </a:ext>
            </a:extLst>
          </p:cNvPr>
          <p:cNvPicPr>
            <a:picLocks noGrp="1" noChangeAspect="1"/>
          </p:cNvPicPr>
          <p:nvPr>
            <p:ph idx="1"/>
          </p:nvPr>
        </p:nvPicPr>
        <p:blipFill>
          <a:blip r:embed="rId3"/>
          <a:stretch>
            <a:fillRect/>
          </a:stretch>
        </p:blipFill>
        <p:spPr>
          <a:xfrm>
            <a:off x="2117295" y="1524000"/>
            <a:ext cx="4909409" cy="4954450"/>
          </a:xfrm>
          <a:prstGeom prst="rect">
            <a:avLst/>
          </a:prstGeom>
        </p:spPr>
      </p:pic>
      <p:sp>
        <p:nvSpPr>
          <p:cNvPr id="4" name="投影片編號版面配置區 3">
            <a:extLst>
              <a:ext uri="{FF2B5EF4-FFF2-40B4-BE49-F238E27FC236}">
                <a16:creationId xmlns:a16="http://schemas.microsoft.com/office/drawing/2014/main" id="{C74AD2B2-66A6-404C-B106-BECF0D7DC225}"/>
              </a:ext>
            </a:extLst>
          </p:cNvPr>
          <p:cNvSpPr>
            <a:spLocks noGrp="1"/>
          </p:cNvSpPr>
          <p:nvPr>
            <p:ph type="sldNum" sz="quarter" idx="12"/>
          </p:nvPr>
        </p:nvSpPr>
        <p:spPr/>
        <p:txBody>
          <a:bodyPr/>
          <a:lstStyle/>
          <a:p>
            <a:fld id="{52E38B42-96A3-412A-9CD3-7D6C2689CFF8}" type="slidenum">
              <a:rPr lang="en-US" altLang="zh-TW" smtClean="0"/>
              <a:pPr/>
              <a:t>8</a:t>
            </a:fld>
            <a:endParaRPr lang="en-US" altLang="zh-TW"/>
          </a:p>
        </p:txBody>
      </p:sp>
    </p:spTree>
    <p:extLst>
      <p:ext uri="{BB962C8B-B14F-4D97-AF65-F5344CB8AC3E}">
        <p14:creationId xmlns:p14="http://schemas.microsoft.com/office/powerpoint/2010/main" val="2918372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4F1C71-76D4-4485-B8DC-030391D14DEE}"/>
              </a:ext>
            </a:extLst>
          </p:cNvPr>
          <p:cNvSpPr>
            <a:spLocks noGrp="1"/>
          </p:cNvSpPr>
          <p:nvPr>
            <p:ph type="title"/>
          </p:nvPr>
        </p:nvSpPr>
        <p:spPr/>
        <p:txBody>
          <a:bodyPr/>
          <a:lstStyle/>
          <a:p>
            <a:r>
              <a:rPr lang="en-US" altLang="zh-TW" sz="3600" b="0" dirty="0">
                <a:solidFill>
                  <a:prstClr val="black"/>
                </a:solidFill>
              </a:rPr>
              <a:t>Cross-Slice Communication</a:t>
            </a:r>
            <a:r>
              <a:rPr lang="zh-TW" altLang="en-US" sz="3600" b="0" dirty="0">
                <a:solidFill>
                  <a:prstClr val="black"/>
                </a:solidFill>
              </a:rPr>
              <a:t>概念</a:t>
            </a:r>
          </a:p>
        </p:txBody>
      </p:sp>
      <p:sp>
        <p:nvSpPr>
          <p:cNvPr id="3" name="內容版面配置區 2">
            <a:extLst>
              <a:ext uri="{FF2B5EF4-FFF2-40B4-BE49-F238E27FC236}">
                <a16:creationId xmlns:a16="http://schemas.microsoft.com/office/drawing/2014/main" id="{39AEAFED-BBFF-4E0B-B856-6C952560F313}"/>
              </a:ext>
            </a:extLst>
          </p:cNvPr>
          <p:cNvSpPr>
            <a:spLocks noGrp="1"/>
          </p:cNvSpPr>
          <p:nvPr>
            <p:ph idx="1"/>
          </p:nvPr>
        </p:nvSpPr>
        <p:spPr/>
        <p:txBody>
          <a:bodyPr/>
          <a:lstStyle/>
          <a:p>
            <a:r>
              <a:rPr lang="en-US" altLang="zh-TW" sz="2200" dirty="0"/>
              <a:t>We hereby discuss the notion of CSC and stress on the need for optimized CSC in the context of </a:t>
            </a:r>
            <a:r>
              <a:rPr lang="en-US" altLang="zh-TW" sz="2200" b="1" dirty="0"/>
              <a:t>edge computing</a:t>
            </a:r>
            <a:r>
              <a:rPr lang="en-US" altLang="zh-TW" sz="2200" dirty="0"/>
              <a:t>.</a:t>
            </a:r>
          </a:p>
          <a:p>
            <a:endParaRPr lang="en-US" altLang="zh-TW" sz="2200" dirty="0"/>
          </a:p>
          <a:p>
            <a:r>
              <a:rPr lang="en-US" altLang="zh-TW" sz="2200" dirty="0"/>
              <a:t>Two type of services:</a:t>
            </a:r>
          </a:p>
          <a:p>
            <a:pPr lvl="1"/>
            <a:r>
              <a:rPr lang="en-US" altLang="zh-TW" sz="1800" dirty="0"/>
              <a:t>consuming services</a:t>
            </a:r>
          </a:p>
          <a:p>
            <a:pPr lvl="1"/>
            <a:r>
              <a:rPr lang="en-US" altLang="zh-TW" sz="1800" dirty="0"/>
              <a:t>providing services</a:t>
            </a:r>
          </a:p>
          <a:p>
            <a:endParaRPr lang="en-US" altLang="zh-TW" sz="2200" dirty="0"/>
          </a:p>
          <a:p>
            <a:r>
              <a:rPr lang="en-US" altLang="zh-TW" sz="2200" dirty="0"/>
              <a:t>Such services may be co-located in the same (edge) computing infrastructure, opening up an opportunity for peering between the two services.</a:t>
            </a:r>
          </a:p>
        </p:txBody>
      </p:sp>
      <p:sp>
        <p:nvSpPr>
          <p:cNvPr id="4" name="投影片編號版面配置區 3">
            <a:extLst>
              <a:ext uri="{FF2B5EF4-FFF2-40B4-BE49-F238E27FC236}">
                <a16:creationId xmlns:a16="http://schemas.microsoft.com/office/drawing/2014/main" id="{6BE3BBE1-8C4E-40C1-862C-DD78821FEB2A}"/>
              </a:ext>
            </a:extLst>
          </p:cNvPr>
          <p:cNvSpPr>
            <a:spLocks noGrp="1"/>
          </p:cNvSpPr>
          <p:nvPr>
            <p:ph type="sldNum" sz="quarter" idx="12"/>
          </p:nvPr>
        </p:nvSpPr>
        <p:spPr/>
        <p:txBody>
          <a:bodyPr/>
          <a:lstStyle/>
          <a:p>
            <a:fld id="{52E38B42-96A3-412A-9CD3-7D6C2689CFF8}" type="slidenum">
              <a:rPr lang="en-US" altLang="zh-TW" smtClean="0"/>
              <a:pPr/>
              <a:t>9</a:t>
            </a:fld>
            <a:endParaRPr lang="en-US" altLang="zh-TW"/>
          </a:p>
        </p:txBody>
      </p:sp>
    </p:spTree>
    <p:extLst>
      <p:ext uri="{BB962C8B-B14F-4D97-AF65-F5344CB8AC3E}">
        <p14:creationId xmlns:p14="http://schemas.microsoft.com/office/powerpoint/2010/main" val="8677548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1091&quot;&gt;&lt;/object&gt;&lt;object type=&quot;2&quot; unique_id=&quot;11092&quot;&gt;&lt;object type=&quot;3&quot; unique_id=&quot;11093&quot;&gt;&lt;property id=&quot;20148&quot; value=&quot;5&quot;/&gt;&lt;property id=&quot;20300&quot; value=&quot;Slide 1&quot;/&gt;&lt;property id=&quot;20307&quot; value=&quot;459&quot;/&gt;&lt;/object&gt;&lt;object type=&quot;3&quot; unique_id=&quot;11094&quot;&gt;&lt;property id=&quot;20148&quot; value=&quot;5&quot;/&gt;&lt;property id=&quot;20300&quot; value=&quot;Slide 2 - &amp;quot;工作項目&amp;quot;&quot;/&gt;&lt;property id=&quot;20307&quot; value=&quot;468&quot;/&gt;&lt;/object&gt;&lt;object type=&quot;3&quot; unique_id=&quot;11095&quot;&gt;&lt;property id=&quot;20148&quot; value=&quot;5&quot;/&gt;&lt;property id=&quot;20300&quot; value=&quot;Slide 5&quot;/&gt;&lt;property id=&quot;20307&quot; value=&quot;467&quot;/&gt;&lt;/object&gt;&lt;object type=&quot;3&quot; unique_id=&quot;11096&quot;&gt;&lt;property id=&quot;20148&quot; value=&quot;5&quot;/&gt;&lt;property id=&quot;20300&quot; value=&quot;Slide 6 - &amp;quot;工作項目&amp;quot;&quot;/&gt;&lt;property id=&quot;20307&quot; value=&quot;460&quot;/&gt;&lt;/object&gt;&lt;object type=&quot;3&quot; unique_id=&quot;11097&quot;&gt;&lt;property id=&quot;20148&quot; value=&quot;5&quot;/&gt;&lt;property id=&quot;20300&quot; value=&quot;Slide 7 - &amp;quot;Last Week&amp;quot;&quot;/&gt;&lt;property id=&quot;20307&quot; value=&quot;461&quot;/&gt;&lt;/object&gt;&lt;object type=&quot;3&quot; unique_id=&quot;11098&quot;&gt;&lt;property id=&quot;20148&quot; value=&quot;5&quot;/&gt;&lt;property id=&quot;20300&quot; value=&quot;Slide 8 - &amp;quot;P2P with VANET&amp;quot;&quot;/&gt;&lt;property id=&quot;20307&quot; value=&quot;463&quot;/&gt;&lt;/object&gt;&lt;object type=&quot;3&quot; unique_id=&quot;11099&quot;&gt;&lt;property id=&quot;20148&quot; value=&quot;5&quot;/&gt;&lt;property id=&quot;20300&quot; value=&quot;Slide 9 - &amp;quot;P2P with VANET(cont.)&amp;quot;&quot;/&gt;&lt;property id=&quot;20307&quot; value=&quot;464&quot;/&gt;&lt;/object&gt;&lt;object type=&quot;3&quot; unique_id=&quot;11100&quot;&gt;&lt;property id=&quot;20148&quot; value=&quot;5&quot;/&gt;&lt;property id=&quot;20300&quot; value=&quot;Slide 10 - &amp;quot;SIP with VANET&amp;quot;&quot;/&gt;&lt;property id=&quot;20307&quot; value=&quot;465&quot;/&gt;&lt;/object&gt;&lt;object type=&quot;3&quot; unique_id=&quot;11101&quot;&gt;&lt;property id=&quot;20148&quot; value=&quot;5&quot;/&gt;&lt;property id=&quot;20300&quot; value=&quot;Slide 11 - &amp;quot;End-to-End with VANET&amp;quot;&quot;/&gt;&lt;property id=&quot;20307&quot; value=&quot;466&quot;/&gt;&lt;/object&gt;&lt;object type=&quot;3&quot; unique_id=&quot;11102&quot;&gt;&lt;property id=&quot;20148&quot; value=&quot;5&quot;/&gt;&lt;property id=&quot;20300&quot; value=&quot;Slide 12 - &amp;quot;This Week&amp;quot;&quot;/&gt;&lt;property id=&quot;20307&quot; value=&quot;462&quot;/&gt;&lt;/object&gt;&lt;object type=&quot;3&quot; unique_id=&quot;11103&quot;&gt;&lt;property id=&quot;20148&quot; value=&quot;5&quot;/&gt;&lt;property id=&quot;20300&quot; value=&quot;Slide 13&quot;/&gt;&lt;property id=&quot;20307&quot; value=&quot;454&quot;/&gt;&lt;/object&gt;&lt;object type=&quot;3&quot; unique_id=&quot;11104&quot;&gt;&lt;property id=&quot;20148&quot; value=&quot;5&quot;/&gt;&lt;property id=&quot;20300&quot; value=&quot;Slide 14 - &amp;quot;工作項目&amp;quot;&quot;/&gt;&lt;property id=&quot;20307&quot; value=&quot;455&quot;/&gt;&lt;/object&gt;&lt;object type=&quot;3&quot; unique_id=&quot;11105&quot;&gt;&lt;property id=&quot;20148&quot; value=&quot;5&quot;/&gt;&lt;property id=&quot;20300&quot; value=&quot;Slide 15 - &amp;quot;Last Week&amp;quot;&quot;/&gt;&lt;property id=&quot;20307&quot; value=&quot;456&quot;/&gt;&lt;/object&gt;&lt;object type=&quot;3&quot; unique_id=&quot;11106&quot;&gt;&lt;property id=&quot;20148&quot; value=&quot;5&quot;/&gt;&lt;property id=&quot;20300&quot; value=&quot;Slide 16&quot;/&gt;&lt;property id=&quot;20307&quot; value=&quot;458&quot;/&gt;&lt;/object&gt;&lt;object type=&quot;3&quot; unique_id=&quot;11107&quot;&gt;&lt;property id=&quot;20148&quot; value=&quot;5&quot;/&gt;&lt;property id=&quot;20300&quot; value=&quot;Slide 17 - &amp;quot;This Week&amp;quot;&quot;/&gt;&lt;property id=&quot;20307&quot; value=&quot;457&quot;/&gt;&lt;/object&gt;&lt;object type=&quot;3&quot; unique_id=&quot;11108&quot;&gt;&lt;property id=&quot;20148&quot; value=&quot;5&quot;/&gt;&lt;property id=&quot;20300&quot; value=&quot;Slide 18&quot;/&gt;&lt;property id=&quot;20307&quot; value=&quot;405&quot;/&gt;&lt;/object&gt;&lt;object type=&quot;3&quot; unique_id=&quot;11109&quot;&gt;&lt;property id=&quot;20148&quot; value=&quot;5&quot;/&gt;&lt;property id=&quot;20300&quot; value=&quot;Slide 19 - &amp;quot;工作項目&amp;quot;&quot;/&gt;&lt;property id=&quot;20307&quot; value=&quot;406&quot;/&gt;&lt;/object&gt;&lt;object type=&quot;3&quot; unique_id=&quot;11110&quot;&gt;&lt;property id=&quot;20148&quot; value=&quot;5&quot;/&gt;&lt;property id=&quot;20300&quot; value=&quot;Slide 20 - &amp;quot;Last Week&amp;quot;&quot;/&gt;&lt;property id=&quot;20307&quot; value=&quot;450&quot;/&gt;&lt;/object&gt;&lt;object type=&quot;3&quot; unique_id=&quot;11111&quot;&gt;&lt;property id=&quot;20148&quot; value=&quot;5&quot;/&gt;&lt;property id=&quot;20300&quot; value=&quot;Slide 21&quot;/&gt;&lt;property id=&quot;20307&quot; value=&quot;451&quot;/&gt;&lt;/object&gt;&lt;object type=&quot;3&quot; unique_id=&quot;11112&quot;&gt;&lt;property id=&quot;20148&quot; value=&quot;5&quot;/&gt;&lt;property id=&quot;20300&quot; value=&quot;Slide 22&quot;/&gt;&lt;property id=&quot;20307&quot; value=&quot;453&quot;/&gt;&lt;/object&gt;&lt;object type=&quot;3&quot; unique_id=&quot;11113&quot;&gt;&lt;property id=&quot;20148&quot; value=&quot;5&quot;/&gt;&lt;property id=&quot;20300&quot; value=&quot;Slide 23 - &amp;quot;This Week&amp;quot;&quot;/&gt;&lt;property id=&quot;20307&quot; value=&quot;452&quot;/&gt;&lt;/object&gt;&lt;object type=&quot;3&quot; unique_id=&quot;11321&quot;&gt;&lt;property id=&quot;20148&quot; value=&quot;5&quot;/&gt;&lt;property id=&quot;20300&quot; value=&quot;Slide 3 - &amp;quot;Last Week&amp;quot;&quot;/&gt;&lt;property id=&quot;20307&quot; value=&quot;469&quot;/&gt;&lt;/object&gt;&lt;object type=&quot;3&quot; unique_id=&quot;11394&quot;&gt;&lt;property id=&quot;20148&quot; value=&quot;5&quot;/&gt;&lt;property id=&quot;20300&quot; value=&quot;Slide 4 - &amp;quot;This Week&amp;quot;&quot;/&gt;&lt;property id=&quot;20307&quot; value=&quot;470&quot;/&gt;&lt;/object&gt;&lt;/object&gt;&lt;/object&gt;&lt;/database&gt;"/>
</p:tagLst>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
      <a:majorFont>
        <a:latin typeface="Times New Roman"/>
        <a:ea typeface="Times New Roman"/>
        <a:cs typeface=""/>
      </a:majorFont>
      <a:minorFont>
        <a:latin typeface="Times New Roman"/>
        <a:ea typeface="Times New Roma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2">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MAIN.template</Template>
  <TotalTime>2087</TotalTime>
  <Words>4009</Words>
  <Application>Microsoft Office PowerPoint</Application>
  <PresentationFormat>如螢幕大小 (4:3)</PresentationFormat>
  <Paragraphs>419</Paragraphs>
  <Slides>37</Slides>
  <Notes>31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37</vt:i4>
      </vt:variant>
    </vt:vector>
  </HeadingPairs>
  <TitlesOfParts>
    <vt:vector size="45" baseType="lpstr">
      <vt:lpstr>Microsoft JhengHei UI</vt:lpstr>
      <vt:lpstr>微軟正黑體</vt:lpstr>
      <vt:lpstr>新細明體</vt:lpstr>
      <vt:lpstr>Arial</vt:lpstr>
      <vt:lpstr>Calibri</vt:lpstr>
      <vt:lpstr>Times New Roman</vt:lpstr>
      <vt:lpstr>Wingdings</vt:lpstr>
      <vt:lpstr>MAIN.template</vt:lpstr>
      <vt:lpstr>Cross-Slice Communication on Edge Computing </vt:lpstr>
      <vt:lpstr>reference</vt:lpstr>
      <vt:lpstr>outline</vt:lpstr>
      <vt:lpstr>前言</vt:lpstr>
      <vt:lpstr>前言</vt:lpstr>
      <vt:lpstr>主題介紹(cross-slice communication)</vt:lpstr>
      <vt:lpstr>Cross-Slice Communication</vt:lpstr>
      <vt:lpstr>Cross-Slice Communication概念</vt:lpstr>
      <vt:lpstr>Cross-Slice Communication概念</vt:lpstr>
      <vt:lpstr>Cross-Slice Communication概念</vt:lpstr>
      <vt:lpstr>Cross-Slice Communication概念</vt:lpstr>
      <vt:lpstr>Cross-Slice Communication概念</vt:lpstr>
      <vt:lpstr> 補充-Point of Presence(PoP)</vt:lpstr>
      <vt:lpstr>Cross-Slice Communication概念</vt:lpstr>
      <vt:lpstr>提出的作法(Meson Architecture Overview)</vt:lpstr>
      <vt:lpstr>提出的作法(Meson Architecture Overview)</vt:lpstr>
      <vt:lpstr>Meson Architecture Overview</vt:lpstr>
      <vt:lpstr>Meson Orchestration Platform</vt:lpstr>
      <vt:lpstr>Meson Agent</vt:lpstr>
      <vt:lpstr>Meson Agent</vt:lpstr>
      <vt:lpstr>CSC Optimizer</vt:lpstr>
      <vt:lpstr>Service Registry</vt:lpstr>
      <vt:lpstr>Service Registry</vt:lpstr>
      <vt:lpstr>Edge Pop Selection</vt:lpstr>
      <vt:lpstr> CSC establishment </vt:lpstr>
      <vt:lpstr>(2020)MESON: Optimized Cross-Slice Communication for Edge Computing</vt:lpstr>
      <vt:lpstr>Use case</vt:lpstr>
      <vt:lpstr>Video Streaming</vt:lpstr>
      <vt:lpstr>Industry 4.0</vt:lpstr>
      <vt:lpstr>EVALUATION</vt:lpstr>
      <vt:lpstr>EVALUATION</vt:lpstr>
      <vt:lpstr>EVALUATION</vt:lpstr>
      <vt:lpstr>EVALUATION</vt:lpstr>
      <vt:lpstr>EVALUATION</vt:lpstr>
      <vt:lpstr>EVALUATION</vt:lpstr>
      <vt:lpstr>EVALUATION</vt:lpstr>
      <vt:lpstr>看法與可能的研究方向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Meeting</dc:title>
  <dc:creator>Dominic</dc:creator>
  <cp:lastModifiedBy>chen</cp:lastModifiedBy>
  <cp:revision>9569</cp:revision>
  <cp:lastPrinted>2015-10-16T09:02:33Z</cp:lastPrinted>
  <dcterms:created xsi:type="dcterms:W3CDTF">2009-04-12T18:22:11Z</dcterms:created>
  <dcterms:modified xsi:type="dcterms:W3CDTF">2022-12-05T01:55:56Z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